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Welcome, Directors and Executive Leadership. Today we are presenting Maven's definitive executive briefing on the newly released Contract Year 2027 Medicare Advantage Star Ratings, published by CMS on October 8, 2026.</a:t>
            </a:r>
          </a:p>
          <a:p/>
          <a:p>
            <a:r>
              <a:t>This is the most critical regulatory event of the healthcare payer calendar. The Star Ratings dictate Quality Bonus Payments (QBP) for Payment Year 2028, governing a 5% statutory revenue benchmark differential that directly decides plan margins, rebate pools, and supplemental benefit competitiveness.</a:t>
            </a:r>
          </a:p>
          <a:p/>
          <a:p>
            <a:r>
              <a:t>Today's presentation delivers four core themes:</a:t>
            </a:r>
          </a:p>
          <a:p>
            <a:r>
              <a:t>1. The national contraction: 4-star contracts fell to just 37%, down from over 51% three years ago.</a:t>
            </a:r>
          </a:p>
          <a:p>
            <a:r>
              <a:t>2. The great carrier divergence: Humana staged a historic $2B quality recovery, while UnitedHealth, CVS/Aetna, and regional Blue plans sustained multi-hundred-million-dollar headwinds.</a:t>
            </a:r>
          </a:p>
          <a:p>
            <a:r>
              <a:t>3. The mathematical culprit: Tukey outlier deletion under 42 CFR 422.166 caused extreme cut-point upward drift across chronic condition measures.</a:t>
            </a:r>
          </a:p>
          <a:p>
            <a:r>
              <a:t>4. The executive playbook: what health plan leadership must execute right now as the Annual Election Period (AEP) opens.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On this slide, we present the four foundational takeaways from Maven's 2027 Star Ratings data analysis.</a:t>
            </a:r>
          </a:p>
          <a:p/>
          <a:p>
            <a:r>
              <a:t>First, the macro reality: The bar has been raised permanently. For the first time in five years, less than 40% of Medicare Advantage contracts nationally achieved the 4.0-Star threshold. That means nearly two out of every three health plans in the country will operate in 2028 with zero Quality Bonus Payments.</a:t>
            </a:r>
          </a:p>
          <a:p/>
          <a:p>
            <a:r>
              <a:t>Second, the competitive landscape has flipped on its head. Humana, which was written off by Wall Street following its 2025 downgrades, executed a flawless operational and regulatory intervention. 93% of their members are now in 4+ star plans, giving them an estimated $2.02 Billion revenue advantage over their peers. UnitedHealth and CVS/Aetna, which previously held commanding quality leads, now face combined revenue headwinds exceeding $1.1 Billion.</a:t>
            </a:r>
          </a:p>
          <a:p/>
          <a:p>
            <a:r>
              <a:t>Third, look at the bottom left: Tukey outlier deletion is functioning as an unforgiving mathematical ratchet. By eliminating low-scoring outliers prior to clustering, CMS pushed up the cut points for high-leverage measures.</a:t>
            </a:r>
          </a:p>
          <a:p/>
          <a:p>
            <a:r>
              <a:t>Finally, the bottom right highlights the regional bloodbath. Regional non-profit health systems and Blue plans in Illinois, Texas, New York, and Tennessee were devastated. They lack the balance sheet diversity of United or Humana, making this an existential margin challenge.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Let's examine the 5-year macro progression on Slide 3.</a:t>
            </a:r>
          </a:p>
          <a:p/>
          <a:p>
            <a:r>
              <a:t>During the COVID-19 PHE in Star Years 2022 and 2023, CMS implemented disaster relief rules under 42 CFR 422.166(i), allowing health plans to hold higher prior-year scores. As a result, over 51% of contracts earned 4.0+ Stars in 2023, and 57 plans achieved 5-star perfection.</a:t>
            </a:r>
          </a:p>
          <a:p/>
          <a:p>
            <a:r>
              <a:t>Starting in 2024, CMS began unwinding disaster relief and introduced Tukey outlier deletion. Notice the trend:</a:t>
            </a:r>
          </a:p>
          <a:p>
            <a:r>
              <a:t>- Average stars dropped from 3.761 in 2023 to 3.593 in 2027.</a:t>
            </a:r>
          </a:p>
          <a:p>
            <a:r>
              <a:t>- 5.0 Star contracts have collapsed from 57 down to only 15. The 5-star Special Enrollment Period (SEP)—which permits plans to market and enroll beneficiaries year-round—has effectively been walled off.</a:t>
            </a:r>
          </a:p>
          <a:p>
            <a:r>
              <a:t>- The 4.0+ Star cohort contracted by 7.37 percentage points in a single year, moving from 229 contracts down to 188.</a:t>
            </a:r>
          </a:p>
          <a:p/>
          <a:p>
            <a:r>
              <a:t>Notice where the displaced plans went: the 3.0-Star tier grew by 28% (to 124 contracts), and substandard plans below 3.0 Stars grew by 39% (to 32 contracts). The industry distribution has experienced a pronounced leftward shift toward the 3.0-3.5 Star band.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Slide 4 provides our enterprise competitive scorecard. The revenue numbers displayed here are modeled deterministically using the statutory 5% benchmark formula applied across each parent organization's net member shift across the 4.0-Star boundary.</a:t>
            </a:r>
          </a:p>
          <a:p/>
          <a:p>
            <a:r>
              <a:t>Look at Humana on the first line:</a:t>
            </a:r>
          </a:p>
          <a:p>
            <a:r>
              <a:t>In 2026, Humana had only 42.8% of its members in 4-star plans. Following aggressive contract consolidations, intensive nurse outreach on medication adherence, and successful administrative appeals, Humana jumped to 92.87% 4-star enrollment. That represents an astonishing +3.2 million lives regaining bonus eligibility, creating an estimated +$2.02 Billion annual cashflow advantage for PY2028.</a:t>
            </a:r>
          </a:p>
          <a:p/>
          <a:p>
            <a:r>
              <a:t>Now look at lines 2 and 3:</a:t>
            </a:r>
          </a:p>
          <a:p>
            <a:r>
              <a:t>UnitedHealthcare dropped from 77% to 60.2% 4-star lives, losing bonus revenue on 1.3 million members—an estimated $818.4 Million revenue headwind. CVS/Aetna dropped from 76.6% to 55.0%, forfeiting bonus revenue on over 600,000 members for a -$379.5 Million hit.</a:t>
            </a:r>
          </a:p>
          <a:p/>
          <a:p>
            <a:r>
              <a:t>In lines 4 through 7, observe the devastation among regional plans:</a:t>
            </a:r>
          </a:p>
          <a:p>
            <a:r>
              <a:t>HCSC, the largest non-profit Blue Cross carrier in Illinois and Texas, dropped from 58.0% (450,676 lives) to just 3.6% (26,975 lives), forfeiting 4-star status on -423,701 net lives (-$250.5M gross exposure proxy). Healthfirst in New York dropped from 95.8% to literally zero 4-star lives. Alignment Healthcare, which had built its entire valuation narrative on achieving 98% 4-star lives, plummeted to 24.3% due to California cut-point compression.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Slide 5 gets under the hood of why so many plans fell. The culprit is Tukey Outlier Deletion.</a:t>
            </a:r>
          </a:p>
          <a:p/>
          <a:p>
            <a:r>
              <a:t>Under 42 CFR 422.166(a)(2), CMS identifies outliers prior to running its clustering algorithm using Tukey outer fences—scores falling outside 3.0 times the interquartile range from the 25th or 75th percentiles (42 CFR § 422.166(a)(2)(i)), marking the 4th consecutive year under Tukey deletion. Because very few plans are high-end outliers, Tukey almost exclusively deletes low-end outliers: failing plans, startups, and troubled D-SNPs.</a:t>
            </a:r>
          </a:p>
          <a:p/>
          <a:p>
            <a:r>
              <a:t>When you delete the lowest 5 to 10% of plans from the denominator, the average score of the remaining plans increases. When CMS subsequently clusters those plans into star categories, the boundaries—the cut points—shift upward.</a:t>
            </a:r>
          </a:p>
          <a:p/>
          <a:p>
            <a:r>
              <a:t>Notice the consequences in the table:</a:t>
            </a:r>
          </a:p>
          <a:p>
            <a:r>
              <a:t>- Look at C13, Kidney Health Evaluation for Diabetes: The 4-star cut point surged from 62% to 72%—a staggering 10-percentage-point increase in a single year. Plans that did not have direct automated lab feeds from commercial clinical labs could not close gaps fast enough.</a:t>
            </a:r>
          </a:p>
          <a:p>
            <a:r>
              <a:t>- Look at C14, Controlling High Blood Pressure: The cut point jumped 4 points to 84%. Because this is a triple-weighted outcome measure, missing this cut point by 0.5% stripped 3 weight-points away from the plan, dragging the unrounded star rating down by nearly a tenth of a star.</a:t>
            </a:r>
          </a:p>
          <a:p>
            <a:r>
              <a:t>- Finally, look at D07, MPF Price Accuracy: The 4-star bar was set at 99.00%. If your PBM had even a 1.5% pricing variance between what was published on Medicare Plan Finder and what was adjudicated at the pharmacy counter, you failed this measure.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On Slide 6, we examine the geographic footprint of this quality contraction.</a:t>
            </a:r>
          </a:p>
          <a:p/>
          <a:p>
            <a:r>
              <a:t>The pain is heavily concentrated in the Southeast, Northeast, and Industrial Midwest:</a:t>
            </a:r>
          </a:p>
          <a:p>
            <a:r>
              <a:t>- Rhode Island experienced the steepest collapse nationally, falling -48.88 percentage points to just 29.80% 4-star coverage (-68.7k lives).</a:t>
            </a:r>
          </a:p>
          <a:p>
            <a:r>
              <a:t>- In Louisiana, Georgia, and Tennessee, over 33% of the entire Medicare Advantage population lost 4-star plan coverage. In Georgia, less than 38% of beneficiaries are now enrolled in a 4-star plan. That translates to over 720,000 beneficiaries across those three states alone whose plans will lose 5% in benchmark funding.</a:t>
            </a:r>
          </a:p>
          <a:p>
            <a:r>
              <a:t>- Look at New York on line 7: 4-star enrollment dropped to 36.74%, stranding 357,854 lives, exacerbated by the withdrawal of the proposed Health Equity Index reward.</a:t>
            </a:r>
          </a:p>
          <a:p>
            <a:r>
              <a:t>- Now look at the positive exceptions:</a:t>
            </a:r>
          </a:p>
          <a:p>
            <a:r>
              <a:t>Florida demonstrated exceptional resilience, expanding +5.61 percentage points to reach 88.70% 4-star enrollment (+157.9k lives), largely driven by Humana's South Florida turnaround.</a:t>
            </a:r>
          </a:p>
          <a:p>
            <a:r>
              <a:t>Illinois was the national rebound leader, surging +34.98 percentage points to 66.94% (+282.4k lives).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Slide 7 articulates the operational response playbook for the C-Suite. When a plan drops below 4.0 Stars, leadership's instinctive reaction is often to commission expensive member survey mailers or hire general consulting firms. That strategy will fail in the Tukey era.</a:t>
            </a:r>
          </a:p>
          <a:p/>
          <a:p>
            <a:r>
              <a:t>Here are the four imperatives we recommend:</a:t>
            </a:r>
          </a:p>
          <a:p>
            <a:r>
              <a:t>1. Triple-Weight Triage: Stop funding 1-weight process measures. Focus nursing and pharmacy outreach strictly on the 3-weight measures: C12 Blood Sugar, C14 Blood Pressure, and D08 Adherence. A plan that earns 4 stars on these three measures almost mathematically guarantees a 4.0 overall unrounded score.</a:t>
            </a:r>
          </a:p>
          <a:p>
            <a:r>
              <a:t>2. Mathematical Gap Ranking: Use Maven's deterministic leverage score: Weight times Proximity divided by Normalized Gap. Rank every care gap by mathematical ROI.</a:t>
            </a:r>
          </a:p>
          <a:p>
            <a:r>
              <a:t>3. Bi-directional EMR feeds: You cannot chase charts for KED when the cut point is 72%. It must be automated into provider EHRs so that when an order is placed, both the eGFR and urine albumin-creatinine ratio are drawn simultaneously.</a:t>
            </a:r>
          </a:p>
          <a:p>
            <a:r>
              <a:t>4. PBM contract review: Bring your General Counsel and Head of Pharmacy into a room. If your PBM submits inaccurate drug prices to Medicare Plan Finder and costs you 1 star on D07, your contract must hold the PBM financially accountable for the resulting QBP loss.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a:t>
            </a:r>
          </a:p>
          <a:p>
            <a:r>
              <a:t>Finally, Slide 8 outlines Maven's Data Integrity &amp; Anti-Hallucination Protocol (DIAP) governance standards.</a:t>
            </a:r>
          </a:p>
          <a:p/>
          <a:p>
            <a:r>
              <a:t>Every quantitative metric, dollar estimate, and cut-point threshold presented in this briefing is deterministically reconciled against official CMS source tables stored under immutable SHA-256 cryptographic hash manifests. There is zero LLM math or speculative estimation in this presentation:</a:t>
            </a:r>
          </a:p>
          <a:p>
            <a:r>
              <a:t>- Statutory regulations are anchored to 42 CFR 422.166, 42 CFR 422.258, and the CY2027 Final Rule published at 91 FR 17384.</a:t>
            </a:r>
          </a:p>
          <a:p>
            <a:r>
              <a:t>- Revenue impacts are computed from actual enrollment counts in the September 2026 CPSC master file and standardized against an actuarial national benchmark of $1,050 PMPM.</a:t>
            </a:r>
          </a:p>
          <a:p>
            <a:r>
              <a:t>- The underlying SQL models and verification test suites pass 100% of automated tests without warnings.</a:t>
            </a:r>
          </a:p>
          <a:p/>
          <a:p>
            <a:r>
              <a:t>Thank you. We now invite questions and strategic deliberation from the Board.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1645920"/>
            <a:ext cx="1097280" cy="54864"/>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828800"/>
            <a:ext cx="10515600" cy="320040"/>
          </a:xfrm>
          <a:prstGeom prst="rect">
            <a:avLst/>
          </a:prstGeom>
          <a:noFill/>
        </p:spPr>
        <p:txBody>
          <a:bodyPr wrap="none">
            <a:spAutoFit/>
          </a:bodyPr>
          <a:lstStyle/>
          <a:p>
            <a:pPr>
              <a:defRPr sz="1100" b="1">
                <a:solidFill>
                  <a:srgbClr val="10B981"/>
                </a:solidFill>
              </a:defRPr>
            </a:pPr>
            <a:r>
              <a:t>MAVEN PAYER ANALYTICS · NATIONAL STRATEGIC DOSSIER</a:t>
            </a:r>
          </a:p>
        </p:txBody>
      </p:sp>
      <p:sp>
        <p:nvSpPr>
          <p:cNvPr id="5" name="TextBox 4"/>
          <p:cNvSpPr txBox="1"/>
          <p:nvPr/>
        </p:nvSpPr>
        <p:spPr>
          <a:xfrm>
            <a:off x="731520" y="2148840"/>
            <a:ext cx="10515600" cy="1463040"/>
          </a:xfrm>
          <a:prstGeom prst="rect">
            <a:avLst/>
          </a:prstGeom>
          <a:noFill/>
        </p:spPr>
        <p:txBody>
          <a:bodyPr wrap="square">
            <a:spAutoFit/>
          </a:bodyPr>
          <a:lstStyle/>
          <a:p>
            <a:pPr>
              <a:defRPr sz="3600" b="1">
                <a:solidFill>
                  <a:srgbClr val="FFFFFF"/>
                </a:solidFill>
              </a:defRPr>
            </a:pPr>
            <a:r>
              <a:t>Contract Year 2027 Star Ratings</a:t>
            </a:r>
            <a:br/>
            <a:r>
              <a:t>&amp; The QBP Cliff</a:t>
            </a:r>
          </a:p>
        </p:txBody>
      </p:sp>
      <p:sp>
        <p:nvSpPr>
          <p:cNvPr id="6" name="TextBox 5"/>
          <p:cNvSpPr txBox="1"/>
          <p:nvPr/>
        </p:nvSpPr>
        <p:spPr>
          <a:xfrm>
            <a:off x="731520" y="3749039"/>
            <a:ext cx="10515600" cy="822960"/>
          </a:xfrm>
          <a:prstGeom prst="rect">
            <a:avLst/>
          </a:prstGeom>
          <a:noFill/>
        </p:spPr>
        <p:txBody>
          <a:bodyPr wrap="square">
            <a:spAutoFit/>
          </a:bodyPr>
          <a:lstStyle/>
          <a:p>
            <a:pPr>
              <a:defRPr sz="1700">
                <a:solidFill>
                  <a:srgbClr val="E2E8F0"/>
                </a:solidFill>
              </a:defRPr>
            </a:pPr>
            <a:r>
              <a:t>Macro Market Disruption, Tukey Cut-Point Compression, and the $2B+ Carrier Divergence</a:t>
            </a:r>
          </a:p>
        </p:txBody>
      </p:sp>
      <p:sp>
        <p:nvSpPr>
          <p:cNvPr id="7" name="Rounded Rectangle 6"/>
          <p:cNvSpPr/>
          <p:nvPr/>
        </p:nvSpPr>
        <p:spPr>
          <a:xfrm>
            <a:off x="731520" y="4846320"/>
            <a:ext cx="10728655" cy="1188720"/>
          </a:xfrm>
          <a:prstGeom prst="roundRect">
            <a:avLst/>
          </a:prstGeom>
          <a:solidFill>
            <a:srgbClr val="131D2A"/>
          </a:solidFill>
          <a:ln w="12700">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4983480"/>
            <a:ext cx="10149840" cy="914400"/>
          </a:xfrm>
          <a:prstGeom prst="rect">
            <a:avLst/>
          </a:prstGeom>
          <a:noFill/>
        </p:spPr>
        <p:txBody>
          <a:bodyPr wrap="none">
            <a:spAutoFit/>
          </a:bodyPr>
          <a:lstStyle/>
          <a:p>
            <a:pPr>
              <a:defRPr sz="950" b="1">
                <a:solidFill>
                  <a:srgbClr val="10B981"/>
                </a:solidFill>
              </a:defRPr>
            </a:pPr>
            <a:r>
              <a:t>PUBLICATION DATE: OCTOBER 10, 2026   ·   SOURCE: CMS OCTOBER 8, 2026 RELEASE   ·   AUDITED UNDER DIAP PROTOCOL</a:t>
            </a:r>
          </a:p>
          <a:p>
            <a:pPr>
              <a:defRPr sz="1050">
                <a:solidFill>
                  <a:srgbClr val="94A3B8"/>
                </a:solidFill>
              </a:defRPr>
            </a:pPr>
            <a:r>
              <a:t>Prepared by Julian, Chief of Staff for Maven (mavenhealth.io) for Executive Board Review and Payer Strategy Steering.</a:t>
            </a:r>
          </a:p>
        </p:txBody>
      </p:sp>
      <p:sp>
        <p:nvSpPr>
          <p:cNvPr id="9" name="TextBox 8"/>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1 OF 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728655" cy="256032"/>
          </a:xfrm>
          <a:prstGeom prst="rect">
            <a:avLst/>
          </a:prstGeom>
          <a:noFill/>
        </p:spPr>
        <p:txBody>
          <a:bodyPr wrap="square">
            <a:spAutoFit/>
          </a:bodyPr>
          <a:lstStyle/>
          <a:p>
            <a:pPr>
              <a:defRPr sz="900" b="1">
                <a:solidFill>
                  <a:srgbClr val="10B981"/>
                </a:solidFill>
              </a:defRPr>
            </a:pPr>
            <a:r>
              <a:t>EXECUTIVE SUMMARY · STRATEGIC HEADLINES</a:t>
            </a:r>
          </a:p>
        </p:txBody>
      </p:sp>
      <p:sp>
        <p:nvSpPr>
          <p:cNvPr id="4" name="TextBox 3"/>
          <p:cNvSpPr txBox="1"/>
          <p:nvPr/>
        </p:nvSpPr>
        <p:spPr>
          <a:xfrm>
            <a:off x="731520" y="621792"/>
            <a:ext cx="10728655" cy="594360"/>
          </a:xfrm>
          <a:prstGeom prst="rect">
            <a:avLst/>
          </a:prstGeom>
          <a:noFill/>
        </p:spPr>
        <p:txBody>
          <a:bodyPr wrap="square">
            <a:spAutoFit/>
          </a:bodyPr>
          <a:lstStyle/>
          <a:p>
            <a:pPr>
              <a:defRPr sz="1700" b="1">
                <a:solidFill>
                  <a:srgbClr val="FFFFFF"/>
                </a:solidFill>
              </a:defRPr>
            </a:pPr>
            <a:r>
              <a:t>Executive BLUF: The 2027 Star Ratings trigger an unprecedented $2B+ divergence among national carriers</a:t>
            </a:r>
          </a:p>
        </p:txBody>
      </p:sp>
      <p:sp>
        <p:nvSpPr>
          <p:cNvPr id="5" name="Rounded Rectangle 4"/>
          <p:cNvSpPr/>
          <p:nvPr/>
        </p:nvSpPr>
        <p:spPr>
          <a:xfrm>
            <a:off x="731520" y="1463040"/>
            <a:ext cx="5212080" cy="2194560"/>
          </a:xfrm>
          <a:prstGeom prst="roundRect">
            <a:avLst/>
          </a:prstGeom>
          <a:solidFill>
            <a:srgbClr val="131D2A"/>
          </a:solidFill>
          <a:ln w="12700">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005840" y="1737360"/>
            <a:ext cx="365760" cy="4572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874520"/>
            <a:ext cx="4663440" cy="1645920"/>
          </a:xfrm>
          <a:prstGeom prst="rect">
            <a:avLst/>
          </a:prstGeom>
          <a:noFill/>
        </p:spPr>
        <p:txBody>
          <a:bodyPr wrap="square">
            <a:spAutoFit/>
          </a:bodyPr>
          <a:lstStyle/>
          <a:p>
            <a:pPr>
              <a:defRPr sz="1300" b="1">
                <a:solidFill>
                  <a:srgbClr val="FFFFFF"/>
                </a:solidFill>
              </a:defRPr>
            </a:pPr>
            <a:r>
              <a:t>THE NATIONAL 4-STAR CLIFF</a:t>
            </a:r>
          </a:p>
          <a:p>
            <a:pPr>
              <a:defRPr sz="1050">
                <a:solidFill>
                  <a:srgbClr val="E2E8F0"/>
                </a:solidFill>
              </a:defRPr>
            </a:pPr>
            <a:r>
              <a:t>Only 37.0% of evaluated contracts earned 4.0+ Stars (188 plans, down from 229 in 2026). Over 62% of Medicare Advantage contracts will receive zero QBP revenue bonus in PY2028.</a:t>
            </a:r>
          </a:p>
        </p:txBody>
      </p:sp>
      <p:sp>
        <p:nvSpPr>
          <p:cNvPr id="8" name="Rounded Rectangle 7"/>
          <p:cNvSpPr/>
          <p:nvPr/>
        </p:nvSpPr>
        <p:spPr>
          <a:xfrm>
            <a:off x="6217920" y="1463040"/>
            <a:ext cx="5212080" cy="2194560"/>
          </a:xfrm>
          <a:prstGeom prst="roundRect">
            <a:avLst/>
          </a:prstGeom>
          <a:solidFill>
            <a:srgbClr val="131D2A"/>
          </a:solidFill>
          <a:ln w="12700">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492240" y="1737360"/>
            <a:ext cx="365760" cy="45720"/>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92240" y="1874520"/>
            <a:ext cx="4663440" cy="1645920"/>
          </a:xfrm>
          <a:prstGeom prst="rect">
            <a:avLst/>
          </a:prstGeom>
          <a:noFill/>
        </p:spPr>
        <p:txBody>
          <a:bodyPr wrap="square">
            <a:spAutoFit/>
          </a:bodyPr>
          <a:lstStyle/>
          <a:p>
            <a:pPr>
              <a:defRPr sz="1300" b="1">
                <a:solidFill>
                  <a:srgbClr val="FFFFFF"/>
                </a:solidFill>
              </a:defRPr>
            </a:pPr>
            <a:r>
              <a:t>THE GREAT CARRIER DIVERGENCE</a:t>
            </a:r>
          </a:p>
          <a:p>
            <a:pPr>
              <a:defRPr sz="1050">
                <a:solidFill>
                  <a:srgbClr val="E2E8F0"/>
                </a:solidFill>
              </a:defRPr>
            </a:pPr>
            <a:r>
              <a:t>Humana engineered an unprecedented quality recovery, lifting bonus-eligible lives from 42.8% to 92.9% (+$2.02B revenue). Conversely, UnitedHealth (-1.3M lives) and CVS/Aetna (-602k lives) face steep revenue cliffs.</a:t>
            </a:r>
          </a:p>
        </p:txBody>
      </p:sp>
      <p:sp>
        <p:nvSpPr>
          <p:cNvPr id="11" name="Rounded Rectangle 10"/>
          <p:cNvSpPr/>
          <p:nvPr/>
        </p:nvSpPr>
        <p:spPr>
          <a:xfrm>
            <a:off x="731520" y="3931920"/>
            <a:ext cx="5212080" cy="2194560"/>
          </a:xfrm>
          <a:prstGeom prst="roundRect">
            <a:avLst/>
          </a:prstGeom>
          <a:solidFill>
            <a:srgbClr val="131D2A"/>
          </a:solidFill>
          <a:ln w="12700">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05840" y="4206240"/>
            <a:ext cx="365760" cy="4572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4343400"/>
            <a:ext cx="4663440" cy="1645920"/>
          </a:xfrm>
          <a:prstGeom prst="rect">
            <a:avLst/>
          </a:prstGeom>
          <a:noFill/>
        </p:spPr>
        <p:txBody>
          <a:bodyPr wrap="square">
            <a:spAutoFit/>
          </a:bodyPr>
          <a:lstStyle/>
          <a:p>
            <a:pPr>
              <a:defRPr sz="1300" b="1">
                <a:solidFill>
                  <a:srgbClr val="FFFFFF"/>
                </a:solidFill>
              </a:defRPr>
            </a:pPr>
            <a:r>
              <a:t>TUKEY CUT-POINT COMPRESSION</a:t>
            </a:r>
          </a:p>
          <a:p>
            <a:pPr>
              <a:defRPr sz="1050">
                <a:solidFill>
                  <a:srgbClr val="E2E8F0"/>
                </a:solidFill>
              </a:defRPr>
            </a:pPr>
            <a:r>
              <a:t>Deleting low-end outliers under 42 CFR § 422.166 shifted cut points higher across the board. Kidney Health Evaluation (KED) spiked +10 pts, Blood Pressure jumped +4 pts, and Part D MPF Price Accuracy hit 99%.</a:t>
            </a:r>
          </a:p>
        </p:txBody>
      </p:sp>
      <p:sp>
        <p:nvSpPr>
          <p:cNvPr id="14" name="Rounded Rectangle 13"/>
          <p:cNvSpPr/>
          <p:nvPr/>
        </p:nvSpPr>
        <p:spPr>
          <a:xfrm>
            <a:off x="6217920" y="3931920"/>
            <a:ext cx="5212080" cy="2194560"/>
          </a:xfrm>
          <a:prstGeom prst="roundRect">
            <a:avLst/>
          </a:prstGeom>
          <a:solidFill>
            <a:srgbClr val="131D2A"/>
          </a:solidFill>
          <a:ln w="12700">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492240" y="4206240"/>
            <a:ext cx="365760" cy="45720"/>
          </a:xfrm>
          <a:prstGeom prst="rect">
            <a:avLst/>
          </a:prstGeom>
          <a:solidFill>
            <a:srgbClr val="EF44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92240" y="4343400"/>
            <a:ext cx="4663440" cy="1645920"/>
          </a:xfrm>
          <a:prstGeom prst="rect">
            <a:avLst/>
          </a:prstGeom>
          <a:noFill/>
        </p:spPr>
        <p:txBody>
          <a:bodyPr wrap="square">
            <a:spAutoFit/>
          </a:bodyPr>
          <a:lstStyle/>
          <a:p>
            <a:pPr>
              <a:defRPr sz="1300" b="1">
                <a:solidFill>
                  <a:srgbClr val="FFFFFF"/>
                </a:solidFill>
              </a:defRPr>
            </a:pPr>
            <a:r>
              <a:t>REGIONAL &amp; BLUES CASUALTIES</a:t>
            </a:r>
          </a:p>
          <a:p>
            <a:pPr>
              <a:defRPr sz="1050">
                <a:solidFill>
                  <a:srgbClr val="E2E8F0"/>
                </a:solidFill>
              </a:defRPr>
            </a:pPr>
            <a:r>
              <a:t>Regional plans were disproportionately crushed. HCSC dropped from 58% to 3.6% 4-star lives (-$250.5M gross proxy), Healthfirst NY fell to 0% (-$225M), BCBS Tennessee fell to 0% (-$116M), and Alignment fell to 24% (-$138M).</a:t>
            </a:r>
          </a:p>
        </p:txBody>
      </p:sp>
      <p:sp>
        <p:nvSpPr>
          <p:cNvPr id="17" name="TextBox 16"/>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2 OF 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728655" cy="256032"/>
          </a:xfrm>
          <a:prstGeom prst="rect">
            <a:avLst/>
          </a:prstGeom>
          <a:noFill/>
        </p:spPr>
        <p:txBody>
          <a:bodyPr wrap="square">
            <a:spAutoFit/>
          </a:bodyPr>
          <a:lstStyle/>
          <a:p>
            <a:pPr>
              <a:defRPr sz="900" b="1">
                <a:solidFill>
                  <a:srgbClr val="10B981"/>
                </a:solidFill>
              </a:defRPr>
            </a:pPr>
            <a:r>
              <a:t>LONGITUDINAL ANALYSIS · 2023–2027 STAR TIER MIGRATION</a:t>
            </a:r>
          </a:p>
        </p:txBody>
      </p:sp>
      <p:sp>
        <p:nvSpPr>
          <p:cNvPr id="4" name="TextBox 3"/>
          <p:cNvSpPr txBox="1"/>
          <p:nvPr/>
        </p:nvSpPr>
        <p:spPr>
          <a:xfrm>
            <a:off x="731520" y="621792"/>
            <a:ext cx="10728655" cy="594360"/>
          </a:xfrm>
          <a:prstGeom prst="rect">
            <a:avLst/>
          </a:prstGeom>
          <a:noFill/>
        </p:spPr>
        <p:txBody>
          <a:bodyPr wrap="square">
            <a:spAutoFit/>
          </a:bodyPr>
          <a:lstStyle/>
          <a:p>
            <a:pPr>
              <a:defRPr sz="1700" b="1">
                <a:solidFill>
                  <a:srgbClr val="FFFFFF"/>
                </a:solidFill>
              </a:defRPr>
            </a:pPr>
            <a:r>
              <a:t>National Trajectory: Post-pandemic regulatory relief has evaporated into structural cut-point austerity</a:t>
            </a:r>
          </a:p>
        </p:txBody>
      </p:sp>
      <p:sp>
        <p:nvSpPr>
          <p:cNvPr id="5" name="Rounded Rectangle 4"/>
          <p:cNvSpPr/>
          <p:nvPr/>
        </p:nvSpPr>
        <p:spPr>
          <a:xfrm>
            <a:off x="731520" y="1371600"/>
            <a:ext cx="2542032" cy="100584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417320"/>
            <a:ext cx="2267712" cy="914400"/>
          </a:xfrm>
          <a:prstGeom prst="rect">
            <a:avLst/>
          </a:prstGeom>
          <a:noFill/>
        </p:spPr>
        <p:txBody>
          <a:bodyPr wrap="none">
            <a:spAutoFit/>
          </a:bodyPr>
          <a:lstStyle/>
          <a:p>
            <a:pPr>
              <a:defRPr sz="1700" b="1">
                <a:solidFill>
                  <a:srgbClr val="10B981"/>
                </a:solidFill>
              </a:defRPr>
            </a:pPr>
            <a:r>
              <a:t>508</a:t>
            </a:r>
          </a:p>
          <a:p>
            <a:pPr>
              <a:defRPr sz="850" b="1">
                <a:solidFill>
                  <a:srgbClr val="94A3B8"/>
                </a:solidFill>
              </a:defRPr>
            </a:pPr>
            <a:r>
              <a:t>RATED CONTRACTS</a:t>
            </a:r>
          </a:p>
          <a:p>
            <a:pPr>
              <a:defRPr sz="800">
                <a:solidFill>
                  <a:srgbClr val="E2E8F0"/>
                </a:solidFill>
              </a:defRPr>
            </a:pPr>
            <a:r>
              <a:t>-8 YoY (735 evaluated)</a:t>
            </a:r>
          </a:p>
        </p:txBody>
      </p:sp>
      <p:sp>
        <p:nvSpPr>
          <p:cNvPr id="7" name="Rounded Rectangle 6"/>
          <p:cNvSpPr/>
          <p:nvPr/>
        </p:nvSpPr>
        <p:spPr>
          <a:xfrm>
            <a:off x="3456432" y="1371600"/>
            <a:ext cx="2542032" cy="100584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593592" y="1417320"/>
            <a:ext cx="2267712" cy="914400"/>
          </a:xfrm>
          <a:prstGeom prst="rect">
            <a:avLst/>
          </a:prstGeom>
          <a:noFill/>
        </p:spPr>
        <p:txBody>
          <a:bodyPr wrap="none">
            <a:spAutoFit/>
          </a:bodyPr>
          <a:lstStyle/>
          <a:p>
            <a:pPr>
              <a:defRPr sz="1700" b="1">
                <a:solidFill>
                  <a:srgbClr val="10B981"/>
                </a:solidFill>
              </a:defRPr>
            </a:pPr>
            <a:r>
              <a:t>3.593 ★</a:t>
            </a:r>
          </a:p>
          <a:p>
            <a:pPr>
              <a:defRPr sz="850" b="1">
                <a:solidFill>
                  <a:srgbClr val="94A3B8"/>
                </a:solidFill>
              </a:defRPr>
            </a:pPr>
            <a:r>
              <a:t>NATIONAL AVERAGE</a:t>
            </a:r>
          </a:p>
          <a:p>
            <a:pPr>
              <a:defRPr sz="800">
                <a:solidFill>
                  <a:srgbClr val="E2E8F0"/>
                </a:solidFill>
              </a:defRPr>
            </a:pPr>
            <a:r>
              <a:t>Down from 3.710 in 2026</a:t>
            </a:r>
          </a:p>
        </p:txBody>
      </p:sp>
      <p:sp>
        <p:nvSpPr>
          <p:cNvPr id="9" name="Rounded Rectangle 8"/>
          <p:cNvSpPr/>
          <p:nvPr/>
        </p:nvSpPr>
        <p:spPr>
          <a:xfrm>
            <a:off x="6181344" y="1371600"/>
            <a:ext cx="2542032" cy="100584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18504" y="1417320"/>
            <a:ext cx="2267712" cy="914400"/>
          </a:xfrm>
          <a:prstGeom prst="rect">
            <a:avLst/>
          </a:prstGeom>
          <a:noFill/>
        </p:spPr>
        <p:txBody>
          <a:bodyPr wrap="none">
            <a:spAutoFit/>
          </a:bodyPr>
          <a:lstStyle/>
          <a:p>
            <a:pPr>
              <a:defRPr sz="1700" b="1">
                <a:solidFill>
                  <a:srgbClr val="EF4444"/>
                </a:solidFill>
              </a:defRPr>
            </a:pPr>
            <a:r>
              <a:t>188 (37.0%)</a:t>
            </a:r>
          </a:p>
          <a:p>
            <a:pPr>
              <a:defRPr sz="850" b="1">
                <a:solidFill>
                  <a:srgbClr val="94A3B8"/>
                </a:solidFill>
              </a:defRPr>
            </a:pPr>
            <a:r>
              <a:t>4.0+ STAR CONTRACTS</a:t>
            </a:r>
          </a:p>
          <a:p>
            <a:pPr>
              <a:defRPr sz="800">
                <a:solidFill>
                  <a:srgbClr val="E2E8F0"/>
                </a:solidFill>
              </a:defRPr>
            </a:pPr>
            <a:r>
              <a:t>Down from 229 (44.4%)</a:t>
            </a:r>
          </a:p>
        </p:txBody>
      </p:sp>
      <p:sp>
        <p:nvSpPr>
          <p:cNvPr id="11" name="Rounded Rectangle 10"/>
          <p:cNvSpPr/>
          <p:nvPr/>
        </p:nvSpPr>
        <p:spPr>
          <a:xfrm>
            <a:off x="8906256" y="1371600"/>
            <a:ext cx="2542032" cy="100584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043416" y="1417320"/>
            <a:ext cx="2267712" cy="914400"/>
          </a:xfrm>
          <a:prstGeom prst="rect">
            <a:avLst/>
          </a:prstGeom>
          <a:noFill/>
        </p:spPr>
        <p:txBody>
          <a:bodyPr wrap="none">
            <a:spAutoFit/>
          </a:bodyPr>
          <a:lstStyle/>
          <a:p>
            <a:pPr>
              <a:defRPr sz="1700" b="1">
                <a:solidFill>
                  <a:srgbClr val="10B981"/>
                </a:solidFill>
              </a:defRPr>
            </a:pPr>
            <a:r>
              <a:t>15 PLANS</a:t>
            </a:r>
          </a:p>
          <a:p>
            <a:pPr>
              <a:defRPr sz="850" b="1">
                <a:solidFill>
                  <a:srgbClr val="94A3B8"/>
                </a:solidFill>
              </a:defRPr>
            </a:pPr>
            <a:r>
              <a:t>5.0-STAR ELITE</a:t>
            </a:r>
          </a:p>
          <a:p>
            <a:pPr>
              <a:defRPr sz="800">
                <a:solidFill>
                  <a:srgbClr val="E2E8F0"/>
                </a:solidFill>
              </a:defRPr>
            </a:pPr>
            <a:r>
              <a:t>Down from 57 in 2023 (-74%)</a:t>
            </a:r>
          </a:p>
        </p:txBody>
      </p:sp>
      <p:graphicFrame>
        <p:nvGraphicFramePr>
          <p:cNvPr id="13" name="Table 12"/>
          <p:cNvGraphicFramePr>
            <a:graphicFrameLocks noGrp="1"/>
          </p:cNvGraphicFramePr>
          <p:nvPr/>
        </p:nvGraphicFramePr>
        <p:xfrm>
          <a:off x="731520" y="2651760"/>
          <a:ext cx="10728655" cy="3474720"/>
        </p:xfrm>
        <a:graphic>
          <a:graphicData uri="http://schemas.openxmlformats.org/drawingml/2006/table">
            <a:tbl>
              <a:tblPr firstRow="1" bandRow="1">
                <a:tableStyleId>{5C22544A-7EE6-4342-B048-85BDC9FD1C3A}</a:tableStyleId>
              </a:tblPr>
              <a:tblGrid>
                <a:gridCol w="1005840"/>
                <a:gridCol w="1005840"/>
                <a:gridCol w="1005840"/>
                <a:gridCol w="914400"/>
                <a:gridCol w="914400"/>
                <a:gridCol w="914400"/>
                <a:gridCol w="914400"/>
                <a:gridCol w="914400"/>
                <a:gridCol w="914400"/>
                <a:gridCol w="2224735"/>
              </a:tblGrid>
              <a:tr h="579120">
                <a:tc>
                  <a:txBody>
                    <a:bodyPr/>
                    <a:lstStyle/>
                    <a:p>
                      <a:pPr algn="l">
                        <a:defRPr sz="900" b="1">
                          <a:solidFill>
                            <a:srgbClr val="FFFFFF"/>
                          </a:solidFill>
                        </a:defRPr>
                      </a:pPr>
                      <a:r>
                        <a:t>STAR YEAR</a:t>
                      </a:r>
                    </a:p>
                  </a:txBody>
                  <a:tcPr>
                    <a:solidFill>
                      <a:srgbClr val="062A24"/>
                    </a:solidFill>
                  </a:tcPr>
                </a:tc>
                <a:tc>
                  <a:txBody>
                    <a:bodyPr/>
                    <a:lstStyle/>
                    <a:p>
                      <a:pPr algn="ctr">
                        <a:defRPr sz="900" b="1">
                          <a:solidFill>
                            <a:srgbClr val="FFFFFF"/>
                          </a:solidFill>
                        </a:defRPr>
                      </a:pPr>
                      <a:r>
                        <a:t>RATED</a:t>
                      </a:r>
                    </a:p>
                  </a:txBody>
                  <a:tcPr>
                    <a:solidFill>
                      <a:srgbClr val="062A24"/>
                    </a:solidFill>
                  </a:tcPr>
                </a:tc>
                <a:tc>
                  <a:txBody>
                    <a:bodyPr/>
                    <a:lstStyle/>
                    <a:p>
                      <a:pPr algn="ctr">
                        <a:defRPr sz="900" b="1">
                          <a:solidFill>
                            <a:srgbClr val="FFFFFF"/>
                          </a:solidFill>
                        </a:defRPr>
                      </a:pPr>
                      <a:r>
                        <a:t>AVG ★</a:t>
                      </a:r>
                    </a:p>
                  </a:txBody>
                  <a:tcPr>
                    <a:solidFill>
                      <a:srgbClr val="062A24"/>
                    </a:solidFill>
                  </a:tcPr>
                </a:tc>
                <a:tc>
                  <a:txBody>
                    <a:bodyPr/>
                    <a:lstStyle/>
                    <a:p>
                      <a:pPr algn="ctr">
                        <a:defRPr sz="900" b="1">
                          <a:solidFill>
                            <a:srgbClr val="FFFFFF"/>
                          </a:solidFill>
                        </a:defRPr>
                      </a:pPr>
                      <a:r>
                        <a:t>5.0★</a:t>
                      </a:r>
                    </a:p>
                  </a:txBody>
                  <a:tcPr>
                    <a:solidFill>
                      <a:srgbClr val="062A24"/>
                    </a:solidFill>
                  </a:tcPr>
                </a:tc>
                <a:tc>
                  <a:txBody>
                    <a:bodyPr/>
                    <a:lstStyle/>
                    <a:p>
                      <a:pPr algn="ctr">
                        <a:defRPr sz="900" b="1">
                          <a:solidFill>
                            <a:srgbClr val="FFFFFF"/>
                          </a:solidFill>
                        </a:defRPr>
                      </a:pPr>
                      <a:r>
                        <a:t>4.5★</a:t>
                      </a:r>
                    </a:p>
                  </a:txBody>
                  <a:tcPr>
                    <a:solidFill>
                      <a:srgbClr val="062A24"/>
                    </a:solidFill>
                  </a:tcPr>
                </a:tc>
                <a:tc>
                  <a:txBody>
                    <a:bodyPr/>
                    <a:lstStyle/>
                    <a:p>
                      <a:pPr algn="ctr">
                        <a:defRPr sz="900" b="1">
                          <a:solidFill>
                            <a:srgbClr val="FFFFFF"/>
                          </a:solidFill>
                        </a:defRPr>
                      </a:pPr>
                      <a:r>
                        <a:t>4.0★</a:t>
                      </a:r>
                    </a:p>
                  </a:txBody>
                  <a:tcPr>
                    <a:solidFill>
                      <a:srgbClr val="062A24"/>
                    </a:solidFill>
                  </a:tcPr>
                </a:tc>
                <a:tc>
                  <a:txBody>
                    <a:bodyPr/>
                    <a:lstStyle/>
                    <a:p>
                      <a:pPr algn="ctr">
                        <a:defRPr sz="900" b="1">
                          <a:solidFill>
                            <a:srgbClr val="FFFFFF"/>
                          </a:solidFill>
                        </a:defRPr>
                      </a:pPr>
                      <a:r>
                        <a:t>3.5★</a:t>
                      </a:r>
                    </a:p>
                  </a:txBody>
                  <a:tcPr>
                    <a:solidFill>
                      <a:srgbClr val="062A24"/>
                    </a:solidFill>
                  </a:tcPr>
                </a:tc>
                <a:tc>
                  <a:txBody>
                    <a:bodyPr/>
                    <a:lstStyle/>
                    <a:p>
                      <a:pPr algn="ctr">
                        <a:defRPr sz="900" b="1">
                          <a:solidFill>
                            <a:srgbClr val="FFFFFF"/>
                          </a:solidFill>
                        </a:defRPr>
                      </a:pPr>
                      <a:r>
                        <a:t>3.0★</a:t>
                      </a:r>
                    </a:p>
                  </a:txBody>
                  <a:tcPr>
                    <a:solidFill>
                      <a:srgbClr val="062A24"/>
                    </a:solidFill>
                  </a:tcPr>
                </a:tc>
                <a:tc>
                  <a:txBody>
                    <a:bodyPr/>
                    <a:lstStyle/>
                    <a:p>
                      <a:pPr algn="ctr">
                        <a:defRPr sz="900" b="1">
                          <a:solidFill>
                            <a:srgbClr val="FFFFFF"/>
                          </a:solidFill>
                        </a:defRPr>
                      </a:pPr>
                      <a:r>
                        <a:t>&lt;3.0★</a:t>
                      </a:r>
                    </a:p>
                  </a:txBody>
                  <a:tcPr>
                    <a:solidFill>
                      <a:srgbClr val="062A24"/>
                    </a:solidFill>
                  </a:tcPr>
                </a:tc>
                <a:tc>
                  <a:txBody>
                    <a:bodyPr/>
                    <a:lstStyle/>
                    <a:p>
                      <a:pPr algn="ctr">
                        <a:defRPr sz="900" b="1">
                          <a:solidFill>
                            <a:srgbClr val="FFFFFF"/>
                          </a:solidFill>
                        </a:defRPr>
                      </a:pPr>
                      <a:r>
                        <a:t>BONUS ELIGIBLE (4★+)</a:t>
                      </a:r>
                    </a:p>
                  </a:txBody>
                  <a:tcPr>
                    <a:solidFill>
                      <a:srgbClr val="062A24"/>
                    </a:solidFill>
                  </a:tcPr>
                </a:tc>
              </a:tr>
              <a:tr h="579120">
                <a:tc>
                  <a:txBody>
                    <a:bodyPr/>
                    <a:lstStyle/>
                    <a:p>
                      <a:pPr algn="l">
                        <a:defRPr sz="950">
                          <a:solidFill>
                            <a:srgbClr val="E2E8F0"/>
                          </a:solidFill>
                        </a:defRPr>
                      </a:pPr>
                      <a:r>
                        <a:t>2023</a:t>
                      </a:r>
                    </a:p>
                  </a:txBody>
                  <a:tcPr>
                    <a:solidFill>
                      <a:srgbClr val="131D2A"/>
                    </a:solidFill>
                  </a:tcPr>
                </a:tc>
                <a:tc>
                  <a:txBody>
                    <a:bodyPr/>
                    <a:lstStyle/>
                    <a:p>
                      <a:pPr algn="ctr">
                        <a:defRPr sz="950">
                          <a:solidFill>
                            <a:srgbClr val="E2E8F0"/>
                          </a:solidFill>
                        </a:defRPr>
                      </a:pPr>
                      <a:r>
                        <a:t>507</a:t>
                      </a:r>
                    </a:p>
                  </a:txBody>
                  <a:tcPr>
                    <a:solidFill>
                      <a:srgbClr val="131D2A"/>
                    </a:solidFill>
                  </a:tcPr>
                </a:tc>
                <a:tc>
                  <a:txBody>
                    <a:bodyPr/>
                    <a:lstStyle/>
                    <a:p>
                      <a:pPr algn="ctr">
                        <a:defRPr sz="950">
                          <a:solidFill>
                            <a:srgbClr val="E2E8F0"/>
                          </a:solidFill>
                        </a:defRPr>
                      </a:pPr>
                      <a:r>
                        <a:t>3.761★</a:t>
                      </a:r>
                    </a:p>
                  </a:txBody>
                  <a:tcPr>
                    <a:solidFill>
                      <a:srgbClr val="131D2A"/>
                    </a:solidFill>
                  </a:tcPr>
                </a:tc>
                <a:tc>
                  <a:txBody>
                    <a:bodyPr/>
                    <a:lstStyle/>
                    <a:p>
                      <a:pPr algn="ctr">
                        <a:defRPr sz="950">
                          <a:solidFill>
                            <a:srgbClr val="E2E8F0"/>
                          </a:solidFill>
                        </a:defRPr>
                      </a:pPr>
                      <a:r>
                        <a:t>57</a:t>
                      </a:r>
                    </a:p>
                  </a:txBody>
                  <a:tcPr>
                    <a:solidFill>
                      <a:srgbClr val="131D2A"/>
                    </a:solidFill>
                  </a:tcPr>
                </a:tc>
                <a:tc>
                  <a:txBody>
                    <a:bodyPr/>
                    <a:lstStyle/>
                    <a:p>
                      <a:pPr algn="ctr">
                        <a:defRPr sz="950">
                          <a:solidFill>
                            <a:srgbClr val="E2E8F0"/>
                          </a:solidFill>
                        </a:defRPr>
                      </a:pPr>
                      <a:r>
                        <a:t>67</a:t>
                      </a:r>
                    </a:p>
                  </a:txBody>
                  <a:tcPr>
                    <a:solidFill>
                      <a:srgbClr val="131D2A"/>
                    </a:solidFill>
                  </a:tcPr>
                </a:tc>
                <a:tc>
                  <a:txBody>
                    <a:bodyPr/>
                    <a:lstStyle/>
                    <a:p>
                      <a:pPr algn="ctr">
                        <a:defRPr sz="950">
                          <a:solidFill>
                            <a:srgbClr val="E2E8F0"/>
                          </a:solidFill>
                        </a:defRPr>
                      </a:pPr>
                      <a:r>
                        <a:t>136</a:t>
                      </a:r>
                    </a:p>
                  </a:txBody>
                  <a:tcPr>
                    <a:solidFill>
                      <a:srgbClr val="131D2A"/>
                    </a:solidFill>
                  </a:tcPr>
                </a:tc>
                <a:tc>
                  <a:txBody>
                    <a:bodyPr/>
                    <a:lstStyle/>
                    <a:p>
                      <a:pPr algn="ctr">
                        <a:defRPr sz="950">
                          <a:solidFill>
                            <a:srgbClr val="E2E8F0"/>
                          </a:solidFill>
                        </a:defRPr>
                      </a:pPr>
                      <a:r>
                        <a:t>116</a:t>
                      </a:r>
                    </a:p>
                  </a:txBody>
                  <a:tcPr>
                    <a:solidFill>
                      <a:srgbClr val="131D2A"/>
                    </a:solidFill>
                  </a:tcPr>
                </a:tc>
                <a:tc>
                  <a:txBody>
                    <a:bodyPr/>
                    <a:lstStyle/>
                    <a:p>
                      <a:pPr algn="ctr">
                        <a:defRPr sz="950">
                          <a:solidFill>
                            <a:srgbClr val="E2E8F0"/>
                          </a:solidFill>
                        </a:defRPr>
                      </a:pPr>
                      <a:r>
                        <a:t>90</a:t>
                      </a:r>
                    </a:p>
                  </a:txBody>
                  <a:tcPr>
                    <a:solidFill>
                      <a:srgbClr val="131D2A"/>
                    </a:solidFill>
                  </a:tcPr>
                </a:tc>
                <a:tc>
                  <a:txBody>
                    <a:bodyPr/>
                    <a:lstStyle/>
                    <a:p>
                      <a:pPr algn="ctr">
                        <a:defRPr sz="950">
                          <a:solidFill>
                            <a:srgbClr val="E2E8F0"/>
                          </a:solidFill>
                        </a:defRPr>
                      </a:pPr>
                      <a:r>
                        <a:t>41</a:t>
                      </a:r>
                    </a:p>
                  </a:txBody>
                  <a:tcPr>
                    <a:solidFill>
                      <a:srgbClr val="131D2A"/>
                    </a:solidFill>
                  </a:tcPr>
                </a:tc>
                <a:tc>
                  <a:txBody>
                    <a:bodyPr/>
                    <a:lstStyle/>
                    <a:p>
                      <a:pPr algn="ctr">
                        <a:defRPr sz="950">
                          <a:solidFill>
                            <a:srgbClr val="E2E8F0"/>
                          </a:solidFill>
                        </a:defRPr>
                      </a:pPr>
                      <a:r>
                        <a:t>51.3% (260 contracts)</a:t>
                      </a:r>
                    </a:p>
                  </a:txBody>
                  <a:tcPr>
                    <a:solidFill>
                      <a:srgbClr val="131D2A"/>
                    </a:solidFill>
                  </a:tcPr>
                </a:tc>
              </a:tr>
              <a:tr h="579120">
                <a:tc>
                  <a:txBody>
                    <a:bodyPr/>
                    <a:lstStyle/>
                    <a:p>
                      <a:pPr algn="l">
                        <a:defRPr sz="950">
                          <a:solidFill>
                            <a:srgbClr val="E2E8F0"/>
                          </a:solidFill>
                        </a:defRPr>
                      </a:pPr>
                      <a:r>
                        <a:t>2024</a:t>
                      </a:r>
                    </a:p>
                  </a:txBody>
                  <a:tcPr>
                    <a:solidFill>
                      <a:srgbClr val="131D2A"/>
                    </a:solidFill>
                  </a:tcPr>
                </a:tc>
                <a:tc>
                  <a:txBody>
                    <a:bodyPr/>
                    <a:lstStyle/>
                    <a:p>
                      <a:pPr algn="ctr">
                        <a:defRPr sz="950">
                          <a:solidFill>
                            <a:srgbClr val="E2E8F0"/>
                          </a:solidFill>
                        </a:defRPr>
                      </a:pPr>
                      <a:r>
                        <a:t>545</a:t>
                      </a:r>
                    </a:p>
                  </a:txBody>
                  <a:tcPr>
                    <a:solidFill>
                      <a:srgbClr val="131D2A"/>
                    </a:solidFill>
                  </a:tcPr>
                </a:tc>
                <a:tc>
                  <a:txBody>
                    <a:bodyPr/>
                    <a:lstStyle/>
                    <a:p>
                      <a:pPr algn="ctr">
                        <a:defRPr sz="950">
                          <a:solidFill>
                            <a:srgbClr val="E2E8F0"/>
                          </a:solidFill>
                        </a:defRPr>
                      </a:pPr>
                      <a:r>
                        <a:t>3.682★</a:t>
                      </a:r>
                    </a:p>
                  </a:txBody>
                  <a:tcPr>
                    <a:solidFill>
                      <a:srgbClr val="131D2A"/>
                    </a:solidFill>
                  </a:tcPr>
                </a:tc>
                <a:tc>
                  <a:txBody>
                    <a:bodyPr/>
                    <a:lstStyle/>
                    <a:p>
                      <a:pPr algn="ctr">
                        <a:defRPr sz="950">
                          <a:solidFill>
                            <a:srgbClr val="E2E8F0"/>
                          </a:solidFill>
                        </a:defRPr>
                      </a:pPr>
                      <a:r>
                        <a:t>38</a:t>
                      </a:r>
                    </a:p>
                  </a:txBody>
                  <a:tcPr>
                    <a:solidFill>
                      <a:srgbClr val="131D2A"/>
                    </a:solidFill>
                  </a:tcPr>
                </a:tc>
                <a:tc>
                  <a:txBody>
                    <a:bodyPr/>
                    <a:lstStyle/>
                    <a:p>
                      <a:pPr algn="ctr">
                        <a:defRPr sz="950">
                          <a:solidFill>
                            <a:srgbClr val="E2E8F0"/>
                          </a:solidFill>
                        </a:defRPr>
                      </a:pPr>
                      <a:r>
                        <a:t>82</a:t>
                      </a:r>
                    </a:p>
                  </a:txBody>
                  <a:tcPr>
                    <a:solidFill>
                      <a:srgbClr val="131D2A"/>
                    </a:solidFill>
                  </a:tcPr>
                </a:tc>
                <a:tc>
                  <a:txBody>
                    <a:bodyPr/>
                    <a:lstStyle/>
                    <a:p>
                      <a:pPr algn="ctr">
                        <a:defRPr sz="950">
                          <a:solidFill>
                            <a:srgbClr val="E2E8F0"/>
                          </a:solidFill>
                        </a:defRPr>
                      </a:pPr>
                      <a:r>
                        <a:t>122</a:t>
                      </a:r>
                    </a:p>
                  </a:txBody>
                  <a:tcPr>
                    <a:solidFill>
                      <a:srgbClr val="131D2A"/>
                    </a:solidFill>
                  </a:tcPr>
                </a:tc>
                <a:tc>
                  <a:txBody>
                    <a:bodyPr/>
                    <a:lstStyle/>
                    <a:p>
                      <a:pPr algn="ctr">
                        <a:defRPr sz="950">
                          <a:solidFill>
                            <a:srgbClr val="E2E8F0"/>
                          </a:solidFill>
                        </a:defRPr>
                      </a:pPr>
                      <a:r>
                        <a:t>141</a:t>
                      </a:r>
                    </a:p>
                  </a:txBody>
                  <a:tcPr>
                    <a:solidFill>
                      <a:srgbClr val="131D2A"/>
                    </a:solidFill>
                  </a:tcPr>
                </a:tc>
                <a:tc>
                  <a:txBody>
                    <a:bodyPr/>
                    <a:lstStyle/>
                    <a:p>
                      <a:pPr algn="ctr">
                        <a:defRPr sz="950">
                          <a:solidFill>
                            <a:srgbClr val="E2E8F0"/>
                          </a:solidFill>
                        </a:defRPr>
                      </a:pPr>
                      <a:r>
                        <a:t>126</a:t>
                      </a:r>
                    </a:p>
                  </a:txBody>
                  <a:tcPr>
                    <a:solidFill>
                      <a:srgbClr val="131D2A"/>
                    </a:solidFill>
                  </a:tcPr>
                </a:tc>
                <a:tc>
                  <a:txBody>
                    <a:bodyPr/>
                    <a:lstStyle/>
                    <a:p>
                      <a:pPr algn="ctr">
                        <a:defRPr sz="950">
                          <a:solidFill>
                            <a:srgbClr val="E2E8F0"/>
                          </a:solidFill>
                        </a:defRPr>
                      </a:pPr>
                      <a:r>
                        <a:t>36</a:t>
                      </a:r>
                    </a:p>
                  </a:txBody>
                  <a:tcPr>
                    <a:solidFill>
                      <a:srgbClr val="131D2A"/>
                    </a:solidFill>
                  </a:tcPr>
                </a:tc>
                <a:tc>
                  <a:txBody>
                    <a:bodyPr/>
                    <a:lstStyle/>
                    <a:p>
                      <a:pPr algn="ctr">
                        <a:defRPr sz="950">
                          <a:solidFill>
                            <a:srgbClr val="E2E8F0"/>
                          </a:solidFill>
                        </a:defRPr>
                      </a:pPr>
                      <a:r>
                        <a:t>44.4% (242 contracts)</a:t>
                      </a:r>
                    </a:p>
                  </a:txBody>
                  <a:tcPr>
                    <a:solidFill>
                      <a:srgbClr val="131D2A"/>
                    </a:solidFill>
                  </a:tcPr>
                </a:tc>
              </a:tr>
              <a:tr h="579120">
                <a:tc>
                  <a:txBody>
                    <a:bodyPr/>
                    <a:lstStyle/>
                    <a:p>
                      <a:pPr algn="l">
                        <a:defRPr sz="950">
                          <a:solidFill>
                            <a:srgbClr val="E2E8F0"/>
                          </a:solidFill>
                        </a:defRPr>
                      </a:pPr>
                      <a:r>
                        <a:t>2025</a:t>
                      </a:r>
                    </a:p>
                  </a:txBody>
                  <a:tcPr>
                    <a:solidFill>
                      <a:srgbClr val="131D2A"/>
                    </a:solidFill>
                  </a:tcPr>
                </a:tc>
                <a:tc>
                  <a:txBody>
                    <a:bodyPr/>
                    <a:lstStyle/>
                    <a:p>
                      <a:pPr algn="ctr">
                        <a:defRPr sz="950">
                          <a:solidFill>
                            <a:srgbClr val="E2E8F0"/>
                          </a:solidFill>
                        </a:defRPr>
                      </a:pPr>
                      <a:r>
                        <a:t>521</a:t>
                      </a:r>
                    </a:p>
                  </a:txBody>
                  <a:tcPr>
                    <a:solidFill>
                      <a:srgbClr val="131D2A"/>
                    </a:solidFill>
                  </a:tcPr>
                </a:tc>
                <a:tc>
                  <a:txBody>
                    <a:bodyPr/>
                    <a:lstStyle/>
                    <a:p>
                      <a:pPr algn="ctr">
                        <a:defRPr sz="950">
                          <a:solidFill>
                            <a:srgbClr val="E2E8F0"/>
                          </a:solidFill>
                        </a:defRPr>
                      </a:pPr>
                      <a:r>
                        <a:t>3.650★</a:t>
                      </a:r>
                    </a:p>
                  </a:txBody>
                  <a:tcPr>
                    <a:solidFill>
                      <a:srgbClr val="131D2A"/>
                    </a:solidFill>
                  </a:tcPr>
                </a:tc>
                <a:tc>
                  <a:txBody>
                    <a:bodyPr/>
                    <a:lstStyle/>
                    <a:p>
                      <a:pPr algn="ctr">
                        <a:defRPr sz="950">
                          <a:solidFill>
                            <a:srgbClr val="E2E8F0"/>
                          </a:solidFill>
                        </a:defRPr>
                      </a:pPr>
                      <a:r>
                        <a:t>9</a:t>
                      </a:r>
                    </a:p>
                  </a:txBody>
                  <a:tcPr>
                    <a:solidFill>
                      <a:srgbClr val="131D2A"/>
                    </a:solidFill>
                  </a:tcPr>
                </a:tc>
                <a:tc>
                  <a:txBody>
                    <a:bodyPr/>
                    <a:lstStyle/>
                    <a:p>
                      <a:pPr algn="ctr">
                        <a:defRPr sz="950">
                          <a:solidFill>
                            <a:srgbClr val="E2E8F0"/>
                          </a:solidFill>
                        </a:defRPr>
                      </a:pPr>
                      <a:r>
                        <a:t>85</a:t>
                      </a:r>
                    </a:p>
                  </a:txBody>
                  <a:tcPr>
                    <a:solidFill>
                      <a:srgbClr val="131D2A"/>
                    </a:solidFill>
                  </a:tcPr>
                </a:tc>
                <a:tc>
                  <a:txBody>
                    <a:bodyPr/>
                    <a:lstStyle/>
                    <a:p>
                      <a:pPr algn="ctr">
                        <a:defRPr sz="950">
                          <a:solidFill>
                            <a:srgbClr val="E2E8F0"/>
                          </a:solidFill>
                        </a:defRPr>
                      </a:pPr>
                      <a:r>
                        <a:t>119</a:t>
                      </a:r>
                    </a:p>
                  </a:txBody>
                  <a:tcPr>
                    <a:solidFill>
                      <a:srgbClr val="131D2A"/>
                    </a:solidFill>
                  </a:tcPr>
                </a:tc>
                <a:tc>
                  <a:txBody>
                    <a:bodyPr/>
                    <a:lstStyle/>
                    <a:p>
                      <a:pPr algn="ctr">
                        <a:defRPr sz="950">
                          <a:solidFill>
                            <a:srgbClr val="E2E8F0"/>
                          </a:solidFill>
                        </a:defRPr>
                      </a:pPr>
                      <a:r>
                        <a:t>171</a:t>
                      </a:r>
                    </a:p>
                  </a:txBody>
                  <a:tcPr>
                    <a:solidFill>
                      <a:srgbClr val="131D2A"/>
                    </a:solidFill>
                  </a:tcPr>
                </a:tc>
                <a:tc>
                  <a:txBody>
                    <a:bodyPr/>
                    <a:lstStyle/>
                    <a:p>
                      <a:pPr algn="ctr">
                        <a:defRPr sz="950">
                          <a:solidFill>
                            <a:srgbClr val="E2E8F0"/>
                          </a:solidFill>
                        </a:defRPr>
                      </a:pPr>
                      <a:r>
                        <a:t>115</a:t>
                      </a:r>
                    </a:p>
                  </a:txBody>
                  <a:tcPr>
                    <a:solidFill>
                      <a:srgbClr val="131D2A"/>
                    </a:solidFill>
                  </a:tcPr>
                </a:tc>
                <a:tc>
                  <a:txBody>
                    <a:bodyPr/>
                    <a:lstStyle/>
                    <a:p>
                      <a:pPr algn="ctr">
                        <a:defRPr sz="950">
                          <a:solidFill>
                            <a:srgbClr val="E2E8F0"/>
                          </a:solidFill>
                        </a:defRPr>
                      </a:pPr>
                      <a:r>
                        <a:t>22</a:t>
                      </a:r>
                    </a:p>
                  </a:txBody>
                  <a:tcPr>
                    <a:solidFill>
                      <a:srgbClr val="131D2A"/>
                    </a:solidFill>
                  </a:tcPr>
                </a:tc>
                <a:tc>
                  <a:txBody>
                    <a:bodyPr/>
                    <a:lstStyle/>
                    <a:p>
                      <a:pPr algn="ctr">
                        <a:defRPr sz="950">
                          <a:solidFill>
                            <a:srgbClr val="E2E8F0"/>
                          </a:solidFill>
                        </a:defRPr>
                      </a:pPr>
                      <a:r>
                        <a:t>40.9% (213 contracts)</a:t>
                      </a:r>
                    </a:p>
                  </a:txBody>
                  <a:tcPr>
                    <a:solidFill>
                      <a:srgbClr val="131D2A"/>
                    </a:solidFill>
                  </a:tcPr>
                </a:tc>
              </a:tr>
              <a:tr h="579120">
                <a:tc>
                  <a:txBody>
                    <a:bodyPr/>
                    <a:lstStyle/>
                    <a:p>
                      <a:pPr algn="l">
                        <a:defRPr sz="950">
                          <a:solidFill>
                            <a:srgbClr val="E2E8F0"/>
                          </a:solidFill>
                        </a:defRPr>
                      </a:pPr>
                      <a:r>
                        <a:t>2026</a:t>
                      </a:r>
                    </a:p>
                  </a:txBody>
                  <a:tcPr>
                    <a:solidFill>
                      <a:srgbClr val="131D2A"/>
                    </a:solidFill>
                  </a:tcPr>
                </a:tc>
                <a:tc>
                  <a:txBody>
                    <a:bodyPr/>
                    <a:lstStyle/>
                    <a:p>
                      <a:pPr algn="ctr">
                        <a:defRPr sz="950">
                          <a:solidFill>
                            <a:srgbClr val="E2E8F0"/>
                          </a:solidFill>
                        </a:defRPr>
                      </a:pPr>
                      <a:r>
                        <a:t>516</a:t>
                      </a:r>
                    </a:p>
                  </a:txBody>
                  <a:tcPr>
                    <a:solidFill>
                      <a:srgbClr val="131D2A"/>
                    </a:solidFill>
                  </a:tcPr>
                </a:tc>
                <a:tc>
                  <a:txBody>
                    <a:bodyPr/>
                    <a:lstStyle/>
                    <a:p>
                      <a:pPr algn="ctr">
                        <a:defRPr sz="950">
                          <a:solidFill>
                            <a:srgbClr val="E2E8F0"/>
                          </a:solidFill>
                        </a:defRPr>
                      </a:pPr>
                      <a:r>
                        <a:t>3.710★</a:t>
                      </a:r>
                    </a:p>
                  </a:txBody>
                  <a:tcPr>
                    <a:solidFill>
                      <a:srgbClr val="131D2A"/>
                    </a:solidFill>
                  </a:tcPr>
                </a:tc>
                <a:tc>
                  <a:txBody>
                    <a:bodyPr/>
                    <a:lstStyle/>
                    <a:p>
                      <a:pPr algn="ctr">
                        <a:defRPr sz="950">
                          <a:solidFill>
                            <a:srgbClr val="E2E8F0"/>
                          </a:solidFill>
                        </a:defRPr>
                      </a:pPr>
                      <a:r>
                        <a:t>22</a:t>
                      </a:r>
                    </a:p>
                  </a:txBody>
                  <a:tcPr>
                    <a:solidFill>
                      <a:srgbClr val="131D2A"/>
                    </a:solidFill>
                  </a:tcPr>
                </a:tc>
                <a:tc>
                  <a:txBody>
                    <a:bodyPr/>
                    <a:lstStyle/>
                    <a:p>
                      <a:pPr algn="ctr">
                        <a:defRPr sz="950">
                          <a:solidFill>
                            <a:srgbClr val="E2E8F0"/>
                          </a:solidFill>
                        </a:defRPr>
                      </a:pPr>
                      <a:r>
                        <a:t>89</a:t>
                      </a:r>
                    </a:p>
                  </a:txBody>
                  <a:tcPr>
                    <a:solidFill>
                      <a:srgbClr val="131D2A"/>
                    </a:solidFill>
                  </a:tcPr>
                </a:tc>
                <a:tc>
                  <a:txBody>
                    <a:bodyPr/>
                    <a:lstStyle/>
                    <a:p>
                      <a:pPr algn="ctr">
                        <a:defRPr sz="950">
                          <a:solidFill>
                            <a:srgbClr val="E2E8F0"/>
                          </a:solidFill>
                        </a:defRPr>
                      </a:pPr>
                      <a:r>
                        <a:t>118</a:t>
                      </a:r>
                    </a:p>
                  </a:txBody>
                  <a:tcPr>
                    <a:solidFill>
                      <a:srgbClr val="131D2A"/>
                    </a:solidFill>
                  </a:tcPr>
                </a:tc>
                <a:tc>
                  <a:txBody>
                    <a:bodyPr/>
                    <a:lstStyle/>
                    <a:p>
                      <a:pPr algn="ctr">
                        <a:defRPr sz="950">
                          <a:solidFill>
                            <a:srgbClr val="E2E8F0"/>
                          </a:solidFill>
                        </a:defRPr>
                      </a:pPr>
                      <a:r>
                        <a:t>167</a:t>
                      </a:r>
                    </a:p>
                  </a:txBody>
                  <a:tcPr>
                    <a:solidFill>
                      <a:srgbClr val="131D2A"/>
                    </a:solidFill>
                  </a:tcPr>
                </a:tc>
                <a:tc>
                  <a:txBody>
                    <a:bodyPr/>
                    <a:lstStyle/>
                    <a:p>
                      <a:pPr algn="ctr">
                        <a:defRPr sz="950">
                          <a:solidFill>
                            <a:srgbClr val="E2E8F0"/>
                          </a:solidFill>
                        </a:defRPr>
                      </a:pPr>
                      <a:r>
                        <a:t>97</a:t>
                      </a:r>
                    </a:p>
                  </a:txBody>
                  <a:tcPr>
                    <a:solidFill>
                      <a:srgbClr val="131D2A"/>
                    </a:solidFill>
                  </a:tcPr>
                </a:tc>
                <a:tc>
                  <a:txBody>
                    <a:bodyPr/>
                    <a:lstStyle/>
                    <a:p>
                      <a:pPr algn="ctr">
                        <a:defRPr sz="950">
                          <a:solidFill>
                            <a:srgbClr val="E2E8F0"/>
                          </a:solidFill>
                        </a:defRPr>
                      </a:pPr>
                      <a:r>
                        <a:t>23</a:t>
                      </a:r>
                    </a:p>
                  </a:txBody>
                  <a:tcPr>
                    <a:solidFill>
                      <a:srgbClr val="131D2A"/>
                    </a:solidFill>
                  </a:tcPr>
                </a:tc>
                <a:tc>
                  <a:txBody>
                    <a:bodyPr/>
                    <a:lstStyle/>
                    <a:p>
                      <a:pPr algn="ctr">
                        <a:defRPr sz="950">
                          <a:solidFill>
                            <a:srgbClr val="E2E8F0"/>
                          </a:solidFill>
                        </a:defRPr>
                      </a:pPr>
                      <a:r>
                        <a:t>44.4% (229 contracts)</a:t>
                      </a:r>
                    </a:p>
                  </a:txBody>
                  <a:tcPr>
                    <a:solidFill>
                      <a:srgbClr val="131D2A"/>
                    </a:solidFill>
                  </a:tcPr>
                </a:tc>
              </a:tr>
              <a:tr h="579120">
                <a:tc>
                  <a:txBody>
                    <a:bodyPr/>
                    <a:lstStyle/>
                    <a:p>
                      <a:pPr algn="l">
                        <a:defRPr sz="950">
                          <a:solidFill>
                            <a:srgbClr val="FFFFFF"/>
                          </a:solidFill>
                        </a:defRPr>
                      </a:pPr>
                      <a:r>
                        <a:t>2027</a:t>
                      </a:r>
                    </a:p>
                  </a:txBody>
                  <a:tcPr>
                    <a:solidFill>
                      <a:srgbClr val="1C293A"/>
                    </a:solidFill>
                  </a:tcPr>
                </a:tc>
                <a:tc>
                  <a:txBody>
                    <a:bodyPr/>
                    <a:lstStyle/>
                    <a:p>
                      <a:pPr algn="ctr">
                        <a:defRPr sz="950">
                          <a:solidFill>
                            <a:srgbClr val="FFFFFF"/>
                          </a:solidFill>
                        </a:defRPr>
                      </a:pPr>
                      <a:r>
                        <a:t>508</a:t>
                      </a:r>
                    </a:p>
                  </a:txBody>
                  <a:tcPr>
                    <a:solidFill>
                      <a:srgbClr val="1C293A"/>
                    </a:solidFill>
                  </a:tcPr>
                </a:tc>
                <a:tc>
                  <a:txBody>
                    <a:bodyPr/>
                    <a:lstStyle/>
                    <a:p>
                      <a:pPr algn="ctr">
                        <a:defRPr sz="950">
                          <a:solidFill>
                            <a:srgbClr val="FFFFFF"/>
                          </a:solidFill>
                        </a:defRPr>
                      </a:pPr>
                      <a:r>
                        <a:t>3.593★</a:t>
                      </a:r>
                    </a:p>
                  </a:txBody>
                  <a:tcPr>
                    <a:solidFill>
                      <a:srgbClr val="1C293A"/>
                    </a:solidFill>
                  </a:tcPr>
                </a:tc>
                <a:tc>
                  <a:txBody>
                    <a:bodyPr/>
                    <a:lstStyle/>
                    <a:p>
                      <a:pPr algn="ctr">
                        <a:defRPr sz="950">
                          <a:solidFill>
                            <a:srgbClr val="FFFFFF"/>
                          </a:solidFill>
                        </a:defRPr>
                      </a:pPr>
                      <a:r>
                        <a:t>15</a:t>
                      </a:r>
                    </a:p>
                  </a:txBody>
                  <a:tcPr>
                    <a:solidFill>
                      <a:srgbClr val="1C293A"/>
                    </a:solidFill>
                  </a:tcPr>
                </a:tc>
                <a:tc>
                  <a:txBody>
                    <a:bodyPr/>
                    <a:lstStyle/>
                    <a:p>
                      <a:pPr algn="ctr">
                        <a:defRPr sz="950">
                          <a:solidFill>
                            <a:srgbClr val="FFFFFF"/>
                          </a:solidFill>
                        </a:defRPr>
                      </a:pPr>
                      <a:r>
                        <a:t>65</a:t>
                      </a:r>
                    </a:p>
                  </a:txBody>
                  <a:tcPr>
                    <a:solidFill>
                      <a:srgbClr val="1C293A"/>
                    </a:solidFill>
                  </a:tcPr>
                </a:tc>
                <a:tc>
                  <a:txBody>
                    <a:bodyPr/>
                    <a:lstStyle/>
                    <a:p>
                      <a:pPr algn="ctr">
                        <a:defRPr sz="950">
                          <a:solidFill>
                            <a:srgbClr val="FFFFFF"/>
                          </a:solidFill>
                        </a:defRPr>
                      </a:pPr>
                      <a:r>
                        <a:t>108</a:t>
                      </a:r>
                    </a:p>
                  </a:txBody>
                  <a:tcPr>
                    <a:solidFill>
                      <a:srgbClr val="1C293A"/>
                    </a:solidFill>
                  </a:tcPr>
                </a:tc>
                <a:tc>
                  <a:txBody>
                    <a:bodyPr/>
                    <a:lstStyle/>
                    <a:p>
                      <a:pPr algn="ctr">
                        <a:defRPr sz="950">
                          <a:solidFill>
                            <a:srgbClr val="FFFFFF"/>
                          </a:solidFill>
                        </a:defRPr>
                      </a:pPr>
                      <a:r>
                        <a:t>164</a:t>
                      </a:r>
                    </a:p>
                  </a:txBody>
                  <a:tcPr>
                    <a:solidFill>
                      <a:srgbClr val="1C293A"/>
                    </a:solidFill>
                  </a:tcPr>
                </a:tc>
                <a:tc>
                  <a:txBody>
                    <a:bodyPr/>
                    <a:lstStyle/>
                    <a:p>
                      <a:pPr algn="ctr">
                        <a:defRPr sz="950">
                          <a:solidFill>
                            <a:srgbClr val="FFFFFF"/>
                          </a:solidFill>
                        </a:defRPr>
                      </a:pPr>
                      <a:r>
                        <a:t>124</a:t>
                      </a:r>
                    </a:p>
                  </a:txBody>
                  <a:tcPr>
                    <a:solidFill>
                      <a:srgbClr val="1C293A"/>
                    </a:solidFill>
                  </a:tcPr>
                </a:tc>
                <a:tc>
                  <a:txBody>
                    <a:bodyPr/>
                    <a:lstStyle/>
                    <a:p>
                      <a:pPr algn="ctr">
                        <a:defRPr sz="950">
                          <a:solidFill>
                            <a:srgbClr val="FFFFFF"/>
                          </a:solidFill>
                        </a:defRPr>
                      </a:pPr>
                      <a:r>
                        <a:t>32</a:t>
                      </a:r>
                    </a:p>
                  </a:txBody>
                  <a:tcPr>
                    <a:solidFill>
                      <a:srgbClr val="1C293A"/>
                    </a:solidFill>
                  </a:tcPr>
                </a:tc>
                <a:tc>
                  <a:txBody>
                    <a:bodyPr/>
                    <a:lstStyle/>
                    <a:p>
                      <a:pPr algn="ctr">
                        <a:defRPr sz="950" b="1">
                          <a:solidFill>
                            <a:srgbClr val="EF4444"/>
                          </a:solidFill>
                        </a:defRPr>
                      </a:pPr>
                      <a:r>
                        <a:t>37.0% (188 contracts)</a:t>
                      </a:r>
                    </a:p>
                  </a:txBody>
                  <a:tcPr>
                    <a:solidFill>
                      <a:srgbClr val="1C293A"/>
                    </a:solidFill>
                  </a:tcPr>
                </a:tc>
              </a:tr>
            </a:tbl>
          </a:graphicData>
        </a:graphic>
      </p:graphicFrame>
      <p:sp>
        <p:nvSpPr>
          <p:cNvPr id="14" name="TextBox 13"/>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3 OF 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728655" cy="256032"/>
          </a:xfrm>
          <a:prstGeom prst="rect">
            <a:avLst/>
          </a:prstGeom>
          <a:noFill/>
        </p:spPr>
        <p:txBody>
          <a:bodyPr wrap="square">
            <a:spAutoFit/>
          </a:bodyPr>
          <a:lstStyle/>
          <a:p>
            <a:pPr>
              <a:defRPr sz="900" b="1">
                <a:solidFill>
                  <a:srgbClr val="10B981"/>
                </a:solidFill>
              </a:defRPr>
            </a:pPr>
            <a:r>
              <a:t>COMPETITIVE INTELLIGENCE · CARRIER PERFORMANCE SCORECARD</a:t>
            </a:r>
          </a:p>
        </p:txBody>
      </p:sp>
      <p:sp>
        <p:nvSpPr>
          <p:cNvPr id="4" name="TextBox 3"/>
          <p:cNvSpPr txBox="1"/>
          <p:nvPr/>
        </p:nvSpPr>
        <p:spPr>
          <a:xfrm>
            <a:off x="731520" y="621792"/>
            <a:ext cx="10728655" cy="594360"/>
          </a:xfrm>
          <a:prstGeom prst="rect">
            <a:avLst/>
          </a:prstGeom>
          <a:noFill/>
        </p:spPr>
        <p:txBody>
          <a:bodyPr wrap="square">
            <a:spAutoFit/>
          </a:bodyPr>
          <a:lstStyle/>
          <a:p>
            <a:pPr>
              <a:defRPr sz="1700" b="1">
                <a:solidFill>
                  <a:srgbClr val="FFFFFF"/>
                </a:solidFill>
              </a:defRPr>
            </a:pPr>
            <a:r>
              <a:t>Enterprise Scorecard: Humana recaptures $2.0B while UnitedHealth, Aetna, and Blues sustain steep drops</a:t>
            </a:r>
          </a:p>
        </p:txBody>
      </p:sp>
      <p:graphicFrame>
        <p:nvGraphicFramePr>
          <p:cNvPr id="5" name="Table 4"/>
          <p:cNvGraphicFramePr>
            <a:graphicFrameLocks noGrp="1"/>
          </p:cNvGraphicFramePr>
          <p:nvPr/>
        </p:nvGraphicFramePr>
        <p:xfrm>
          <a:off x="731520" y="1371600"/>
          <a:ext cx="10728655" cy="4754880"/>
        </p:xfrm>
        <a:graphic>
          <a:graphicData uri="http://schemas.openxmlformats.org/drawingml/2006/table">
            <a:tbl>
              <a:tblPr firstRow="1" bandRow="1">
                <a:tableStyleId>{5C22544A-7EE6-4342-B048-85BDC9FD1C3A}</a:tableStyleId>
              </a:tblPr>
              <a:tblGrid>
                <a:gridCol w="2926080"/>
                <a:gridCol w="1005840"/>
                <a:gridCol w="1005840"/>
                <a:gridCol w="1371600"/>
                <a:gridCol w="1371600"/>
                <a:gridCol w="1463040"/>
                <a:gridCol w="1584655"/>
              </a:tblGrid>
              <a:tr h="528320">
                <a:tc>
                  <a:txBody>
                    <a:bodyPr/>
                    <a:lstStyle/>
                    <a:p>
                      <a:pPr algn="l">
                        <a:defRPr sz="900" b="1">
                          <a:solidFill>
                            <a:srgbClr val="FFFFFF"/>
                          </a:solidFill>
                        </a:defRPr>
                      </a:pPr>
                      <a:r>
                        <a:t>PARENT ORGANIZATION</a:t>
                      </a:r>
                    </a:p>
                  </a:txBody>
                  <a:tcPr>
                    <a:solidFill>
                      <a:srgbClr val="062A24"/>
                    </a:solidFill>
                  </a:tcPr>
                </a:tc>
                <a:tc>
                  <a:txBody>
                    <a:bodyPr/>
                    <a:lstStyle/>
                    <a:p>
                      <a:pPr algn="ctr">
                        <a:defRPr sz="900" b="1">
                          <a:solidFill>
                            <a:srgbClr val="FFFFFF"/>
                          </a:solidFill>
                        </a:defRPr>
                      </a:pPr>
                      <a:r>
                        <a:t>2026 AVG★</a:t>
                      </a:r>
                    </a:p>
                  </a:txBody>
                  <a:tcPr>
                    <a:solidFill>
                      <a:srgbClr val="062A24"/>
                    </a:solidFill>
                  </a:tcPr>
                </a:tc>
                <a:tc>
                  <a:txBody>
                    <a:bodyPr/>
                    <a:lstStyle/>
                    <a:p>
                      <a:pPr algn="ctr">
                        <a:defRPr sz="900" b="1">
                          <a:solidFill>
                            <a:srgbClr val="FFFFFF"/>
                          </a:solidFill>
                        </a:defRPr>
                      </a:pPr>
                      <a:r>
                        <a:t>2027 AVG★</a:t>
                      </a:r>
                    </a:p>
                  </a:txBody>
                  <a:tcPr>
                    <a:solidFill>
                      <a:srgbClr val="062A24"/>
                    </a:solidFill>
                  </a:tcPr>
                </a:tc>
                <a:tc>
                  <a:txBody>
                    <a:bodyPr/>
                    <a:lstStyle/>
                    <a:p>
                      <a:pPr algn="ctr">
                        <a:defRPr sz="900" b="1">
                          <a:solidFill>
                            <a:srgbClr val="FFFFFF"/>
                          </a:solidFill>
                        </a:defRPr>
                      </a:pPr>
                      <a:r>
                        <a:t>2026 4★+ LIVES</a:t>
                      </a:r>
                    </a:p>
                  </a:txBody>
                  <a:tcPr>
                    <a:solidFill>
                      <a:srgbClr val="062A24"/>
                    </a:solidFill>
                  </a:tcPr>
                </a:tc>
                <a:tc>
                  <a:txBody>
                    <a:bodyPr/>
                    <a:lstStyle/>
                    <a:p>
                      <a:pPr algn="ctr">
                        <a:defRPr sz="900" b="1">
                          <a:solidFill>
                            <a:srgbClr val="FFFFFF"/>
                          </a:solidFill>
                        </a:defRPr>
                      </a:pPr>
                      <a:r>
                        <a:t>2027 4★+ LIVES</a:t>
                      </a:r>
                    </a:p>
                  </a:txBody>
                  <a:tcPr>
                    <a:solidFill>
                      <a:srgbClr val="062A24"/>
                    </a:solidFill>
                  </a:tcPr>
                </a:tc>
                <a:tc>
                  <a:txBody>
                    <a:bodyPr/>
                    <a:lstStyle/>
                    <a:p>
                      <a:pPr algn="ctr">
                        <a:defRPr sz="900" b="1">
                          <a:solidFill>
                            <a:srgbClr val="FFFFFF"/>
                          </a:solidFill>
                        </a:defRPr>
                      </a:pPr>
                      <a:r>
                        <a:t>NET LIVES DELTA</a:t>
                      </a:r>
                    </a:p>
                  </a:txBody>
                  <a:tcPr>
                    <a:solidFill>
                      <a:srgbClr val="062A24"/>
                    </a:solidFill>
                  </a:tcPr>
                </a:tc>
                <a:tc>
                  <a:txBody>
                    <a:bodyPr/>
                    <a:lstStyle/>
                    <a:p>
                      <a:pPr algn="ctr">
                        <a:defRPr sz="900" b="1">
                          <a:solidFill>
                            <a:srgbClr val="FFFFFF"/>
                          </a:solidFill>
                        </a:defRPr>
                      </a:pPr>
                      <a:r>
                        <a:t>GROSS QBP PROXY*</a:t>
                      </a:r>
                    </a:p>
                  </a:txBody>
                  <a:tcPr>
                    <a:solidFill>
                      <a:srgbClr val="062A24"/>
                    </a:solidFill>
                  </a:tcPr>
                </a:tc>
              </a:tr>
              <a:tr h="528320">
                <a:tc>
                  <a:txBody>
                    <a:bodyPr/>
                    <a:lstStyle/>
                    <a:p>
                      <a:pPr algn="l">
                        <a:defRPr sz="950" b="1">
                          <a:solidFill>
                            <a:srgbClr val="E2E8F0"/>
                          </a:solidFill>
                        </a:defRPr>
                      </a:pPr>
                      <a:r>
                        <a:t>Humana Inc.</a:t>
                      </a:r>
                    </a:p>
                  </a:txBody>
                  <a:tcPr>
                    <a:solidFill>
                      <a:srgbClr val="131D2A"/>
                    </a:solidFill>
                  </a:tcPr>
                </a:tc>
                <a:tc>
                  <a:txBody>
                    <a:bodyPr/>
                    <a:lstStyle/>
                    <a:p>
                      <a:pPr algn="ctr">
                        <a:defRPr sz="950">
                          <a:solidFill>
                            <a:srgbClr val="E2E8F0"/>
                          </a:solidFill>
                        </a:defRPr>
                      </a:pPr>
                      <a:r>
                        <a:t>3.47★</a:t>
                      </a:r>
                    </a:p>
                  </a:txBody>
                  <a:tcPr>
                    <a:solidFill>
                      <a:srgbClr val="131D2A"/>
                    </a:solidFill>
                  </a:tcPr>
                </a:tc>
                <a:tc>
                  <a:txBody>
                    <a:bodyPr/>
                    <a:lstStyle/>
                    <a:p>
                      <a:pPr algn="ctr">
                        <a:defRPr sz="950">
                          <a:solidFill>
                            <a:srgbClr val="E2E8F0"/>
                          </a:solidFill>
                        </a:defRPr>
                      </a:pPr>
                      <a:r>
                        <a:t>3.83★</a:t>
                      </a:r>
                    </a:p>
                  </a:txBody>
                  <a:tcPr>
                    <a:solidFill>
                      <a:srgbClr val="131D2A"/>
                    </a:solidFill>
                  </a:tcPr>
                </a:tc>
                <a:tc>
                  <a:txBody>
                    <a:bodyPr/>
                    <a:lstStyle/>
                    <a:p>
                      <a:pPr algn="ctr">
                        <a:defRPr sz="950">
                          <a:solidFill>
                            <a:srgbClr val="E2E8F0"/>
                          </a:solidFill>
                        </a:defRPr>
                      </a:pPr>
                      <a:r>
                        <a:t>2,739,381 (42.8%)</a:t>
                      </a:r>
                    </a:p>
                  </a:txBody>
                  <a:tcPr>
                    <a:solidFill>
                      <a:srgbClr val="131D2A"/>
                    </a:solidFill>
                  </a:tcPr>
                </a:tc>
                <a:tc>
                  <a:txBody>
                    <a:bodyPr/>
                    <a:lstStyle/>
                    <a:p>
                      <a:pPr algn="ctr">
                        <a:defRPr sz="950">
                          <a:solidFill>
                            <a:srgbClr val="E2E8F0"/>
                          </a:solidFill>
                        </a:defRPr>
                      </a:pPr>
                      <a:r>
                        <a:t>5,943,725 (92.9%)</a:t>
                      </a:r>
                    </a:p>
                  </a:txBody>
                  <a:tcPr>
                    <a:solidFill>
                      <a:srgbClr val="131D2A"/>
                    </a:solidFill>
                  </a:tcPr>
                </a:tc>
                <a:tc>
                  <a:txBody>
                    <a:bodyPr/>
                    <a:lstStyle/>
                    <a:p>
                      <a:pPr algn="ctr">
                        <a:defRPr sz="950">
                          <a:solidFill>
                            <a:srgbClr val="10B981"/>
                          </a:solidFill>
                        </a:defRPr>
                      </a:pPr>
                      <a:r>
                        <a:t>+3,204,344</a:t>
                      </a:r>
                    </a:p>
                  </a:txBody>
                  <a:tcPr>
                    <a:solidFill>
                      <a:srgbClr val="131D2A"/>
                    </a:solidFill>
                  </a:tcPr>
                </a:tc>
                <a:tc>
                  <a:txBody>
                    <a:bodyPr/>
                    <a:lstStyle/>
                    <a:p>
                      <a:pPr algn="ctr">
                        <a:defRPr sz="950" b="1">
                          <a:solidFill>
                            <a:srgbClr val="10B981"/>
                          </a:solidFill>
                        </a:defRPr>
                      </a:pPr>
                      <a:r>
                        <a:t>+$2,018.7M</a:t>
                      </a:r>
                    </a:p>
                  </a:txBody>
                  <a:tcPr>
                    <a:solidFill>
                      <a:srgbClr val="131D2A"/>
                    </a:solidFill>
                  </a:tcPr>
                </a:tc>
              </a:tr>
              <a:tr h="528320">
                <a:tc>
                  <a:txBody>
                    <a:bodyPr/>
                    <a:lstStyle/>
                    <a:p>
                      <a:pPr algn="l">
                        <a:defRPr sz="950" b="1">
                          <a:solidFill>
                            <a:srgbClr val="E2E8F0"/>
                          </a:solidFill>
                        </a:defRPr>
                      </a:pPr>
                      <a:r>
                        <a:t>UnitedHealth Group, Inc.</a:t>
                      </a:r>
                    </a:p>
                  </a:txBody>
                  <a:tcPr>
                    <a:solidFill>
                      <a:srgbClr val="131D2A"/>
                    </a:solidFill>
                  </a:tcPr>
                </a:tc>
                <a:tc>
                  <a:txBody>
                    <a:bodyPr/>
                    <a:lstStyle/>
                    <a:p>
                      <a:pPr algn="ctr">
                        <a:defRPr sz="950">
                          <a:solidFill>
                            <a:srgbClr val="E2E8F0"/>
                          </a:solidFill>
                        </a:defRPr>
                      </a:pPr>
                      <a:r>
                        <a:t>3.82★</a:t>
                      </a:r>
                    </a:p>
                  </a:txBody>
                  <a:tcPr>
                    <a:solidFill>
                      <a:srgbClr val="131D2A"/>
                    </a:solidFill>
                  </a:tcPr>
                </a:tc>
                <a:tc>
                  <a:txBody>
                    <a:bodyPr/>
                    <a:lstStyle/>
                    <a:p>
                      <a:pPr algn="ctr">
                        <a:defRPr sz="950">
                          <a:solidFill>
                            <a:srgbClr val="E2E8F0"/>
                          </a:solidFill>
                        </a:defRPr>
                      </a:pPr>
                      <a:r>
                        <a:t>3.57★</a:t>
                      </a:r>
                    </a:p>
                  </a:txBody>
                  <a:tcPr>
                    <a:solidFill>
                      <a:srgbClr val="131D2A"/>
                    </a:solidFill>
                  </a:tcPr>
                </a:tc>
                <a:tc>
                  <a:txBody>
                    <a:bodyPr/>
                    <a:lstStyle/>
                    <a:p>
                      <a:pPr algn="ctr">
                        <a:defRPr sz="950">
                          <a:solidFill>
                            <a:srgbClr val="E2E8F0"/>
                          </a:solidFill>
                        </a:defRPr>
                      </a:pPr>
                      <a:r>
                        <a:t>5,869,665 (77.0%)</a:t>
                      </a:r>
                    </a:p>
                  </a:txBody>
                  <a:tcPr>
                    <a:solidFill>
                      <a:srgbClr val="131D2A"/>
                    </a:solidFill>
                  </a:tcPr>
                </a:tc>
                <a:tc>
                  <a:txBody>
                    <a:bodyPr/>
                    <a:lstStyle/>
                    <a:p>
                      <a:pPr algn="ctr">
                        <a:defRPr sz="950">
                          <a:solidFill>
                            <a:srgbClr val="E2E8F0"/>
                          </a:solidFill>
                        </a:defRPr>
                      </a:pPr>
                      <a:r>
                        <a:t>4,570,584 (60.2%)</a:t>
                      </a:r>
                    </a:p>
                  </a:txBody>
                  <a:tcPr>
                    <a:solidFill>
                      <a:srgbClr val="131D2A"/>
                    </a:solidFill>
                  </a:tcPr>
                </a:tc>
                <a:tc>
                  <a:txBody>
                    <a:bodyPr/>
                    <a:lstStyle/>
                    <a:p>
                      <a:pPr algn="ctr">
                        <a:defRPr sz="950">
                          <a:solidFill>
                            <a:srgbClr val="EF4444"/>
                          </a:solidFill>
                        </a:defRPr>
                      </a:pPr>
                      <a:r>
                        <a:t>-1,299,081</a:t>
                      </a:r>
                    </a:p>
                  </a:txBody>
                  <a:tcPr>
                    <a:solidFill>
                      <a:srgbClr val="131D2A"/>
                    </a:solidFill>
                  </a:tcPr>
                </a:tc>
                <a:tc>
                  <a:txBody>
                    <a:bodyPr/>
                    <a:lstStyle/>
                    <a:p>
                      <a:pPr algn="ctr">
                        <a:defRPr sz="950" b="1">
                          <a:solidFill>
                            <a:srgbClr val="EF4444"/>
                          </a:solidFill>
                        </a:defRPr>
                      </a:pPr>
                      <a:r>
                        <a:t>-$818.4M</a:t>
                      </a:r>
                    </a:p>
                  </a:txBody>
                  <a:tcPr>
                    <a:solidFill>
                      <a:srgbClr val="131D2A"/>
                    </a:solidFill>
                  </a:tcPr>
                </a:tc>
              </a:tr>
              <a:tr h="528320">
                <a:tc>
                  <a:txBody>
                    <a:bodyPr/>
                    <a:lstStyle/>
                    <a:p>
                      <a:pPr algn="l">
                        <a:defRPr sz="950" b="1">
                          <a:solidFill>
                            <a:srgbClr val="E2E8F0"/>
                          </a:solidFill>
                        </a:defRPr>
                      </a:pPr>
                      <a:r>
                        <a:t>CVS Health Corporation (Aetna)</a:t>
                      </a:r>
                    </a:p>
                  </a:txBody>
                  <a:tcPr>
                    <a:solidFill>
                      <a:srgbClr val="131D2A"/>
                    </a:solidFill>
                  </a:tcPr>
                </a:tc>
                <a:tc>
                  <a:txBody>
                    <a:bodyPr/>
                    <a:lstStyle/>
                    <a:p>
                      <a:pPr algn="ctr">
                        <a:defRPr sz="950">
                          <a:solidFill>
                            <a:srgbClr val="E2E8F0"/>
                          </a:solidFill>
                        </a:defRPr>
                      </a:pPr>
                      <a:r>
                        <a:t>3.68★</a:t>
                      </a:r>
                    </a:p>
                  </a:txBody>
                  <a:tcPr>
                    <a:solidFill>
                      <a:srgbClr val="131D2A"/>
                    </a:solidFill>
                  </a:tcPr>
                </a:tc>
                <a:tc>
                  <a:txBody>
                    <a:bodyPr/>
                    <a:lstStyle/>
                    <a:p>
                      <a:pPr algn="ctr">
                        <a:defRPr sz="950">
                          <a:solidFill>
                            <a:srgbClr val="E2E8F0"/>
                          </a:solidFill>
                        </a:defRPr>
                      </a:pPr>
                      <a:r>
                        <a:t>3.47★</a:t>
                      </a:r>
                    </a:p>
                  </a:txBody>
                  <a:tcPr>
                    <a:solidFill>
                      <a:srgbClr val="131D2A"/>
                    </a:solidFill>
                  </a:tcPr>
                </a:tc>
                <a:tc>
                  <a:txBody>
                    <a:bodyPr/>
                    <a:lstStyle/>
                    <a:p>
                      <a:pPr algn="ctr">
                        <a:defRPr sz="950">
                          <a:solidFill>
                            <a:srgbClr val="E2E8F0"/>
                          </a:solidFill>
                        </a:defRPr>
                      </a:pPr>
                      <a:r>
                        <a:t>2,139,488 (76.6%)</a:t>
                      </a:r>
                    </a:p>
                  </a:txBody>
                  <a:tcPr>
                    <a:solidFill>
                      <a:srgbClr val="131D2A"/>
                    </a:solidFill>
                  </a:tcPr>
                </a:tc>
                <a:tc>
                  <a:txBody>
                    <a:bodyPr/>
                    <a:lstStyle/>
                    <a:p>
                      <a:pPr algn="ctr">
                        <a:defRPr sz="950">
                          <a:solidFill>
                            <a:srgbClr val="E2E8F0"/>
                          </a:solidFill>
                        </a:defRPr>
                      </a:pPr>
                      <a:r>
                        <a:t>1,537,183 (55.0%)</a:t>
                      </a:r>
                    </a:p>
                  </a:txBody>
                  <a:tcPr>
                    <a:solidFill>
                      <a:srgbClr val="131D2A"/>
                    </a:solidFill>
                  </a:tcPr>
                </a:tc>
                <a:tc>
                  <a:txBody>
                    <a:bodyPr/>
                    <a:lstStyle/>
                    <a:p>
                      <a:pPr algn="ctr">
                        <a:defRPr sz="950">
                          <a:solidFill>
                            <a:srgbClr val="EF4444"/>
                          </a:solidFill>
                        </a:defRPr>
                      </a:pPr>
                      <a:r>
                        <a:t>-602,305</a:t>
                      </a:r>
                    </a:p>
                  </a:txBody>
                  <a:tcPr>
                    <a:solidFill>
                      <a:srgbClr val="131D2A"/>
                    </a:solidFill>
                  </a:tcPr>
                </a:tc>
                <a:tc>
                  <a:txBody>
                    <a:bodyPr/>
                    <a:lstStyle/>
                    <a:p>
                      <a:pPr algn="ctr">
                        <a:defRPr sz="950" b="1">
                          <a:solidFill>
                            <a:srgbClr val="EF4444"/>
                          </a:solidFill>
                        </a:defRPr>
                      </a:pPr>
                      <a:r>
                        <a:t>-$379.5M</a:t>
                      </a:r>
                    </a:p>
                  </a:txBody>
                  <a:tcPr>
                    <a:solidFill>
                      <a:srgbClr val="131D2A"/>
                    </a:solidFill>
                  </a:tcPr>
                </a:tc>
              </a:tr>
              <a:tr h="528320">
                <a:tc>
                  <a:txBody>
                    <a:bodyPr/>
                    <a:lstStyle/>
                    <a:p>
                      <a:pPr algn="l">
                        <a:defRPr sz="950" b="1">
                          <a:solidFill>
                            <a:srgbClr val="E2E8F0"/>
                          </a:solidFill>
                        </a:defRPr>
                      </a:pPr>
                      <a:r>
                        <a:t>Health Care Service Corp. (HCSC)</a:t>
                      </a:r>
                    </a:p>
                  </a:txBody>
                  <a:tcPr>
                    <a:solidFill>
                      <a:srgbClr val="131D2A"/>
                    </a:solidFill>
                  </a:tcPr>
                </a:tc>
                <a:tc>
                  <a:txBody>
                    <a:bodyPr/>
                    <a:lstStyle/>
                    <a:p>
                      <a:pPr algn="ctr">
                        <a:defRPr sz="950">
                          <a:solidFill>
                            <a:srgbClr val="E2E8F0"/>
                          </a:solidFill>
                        </a:defRPr>
                      </a:pPr>
                      <a:r>
                        <a:t>3.38★</a:t>
                      </a:r>
                    </a:p>
                  </a:txBody>
                  <a:tcPr>
                    <a:solidFill>
                      <a:srgbClr val="131D2A"/>
                    </a:solidFill>
                  </a:tcPr>
                </a:tc>
                <a:tc>
                  <a:txBody>
                    <a:bodyPr/>
                    <a:lstStyle/>
                    <a:p>
                      <a:pPr algn="ctr">
                        <a:defRPr sz="950">
                          <a:solidFill>
                            <a:srgbClr val="E2E8F0"/>
                          </a:solidFill>
                        </a:defRPr>
                      </a:pPr>
                      <a:r>
                        <a:t>3.10★</a:t>
                      </a:r>
                    </a:p>
                  </a:txBody>
                  <a:tcPr>
                    <a:solidFill>
                      <a:srgbClr val="131D2A"/>
                    </a:solidFill>
                  </a:tcPr>
                </a:tc>
                <a:tc>
                  <a:txBody>
                    <a:bodyPr/>
                    <a:lstStyle/>
                    <a:p>
                      <a:pPr algn="ctr">
                        <a:defRPr sz="950">
                          <a:solidFill>
                            <a:srgbClr val="E2E8F0"/>
                          </a:solidFill>
                        </a:defRPr>
                      </a:pPr>
                      <a:r>
                        <a:t>450,676 (58.0%)</a:t>
                      </a:r>
                    </a:p>
                  </a:txBody>
                  <a:tcPr>
                    <a:solidFill>
                      <a:srgbClr val="131D2A"/>
                    </a:solidFill>
                  </a:tcPr>
                </a:tc>
                <a:tc>
                  <a:txBody>
                    <a:bodyPr/>
                    <a:lstStyle/>
                    <a:p>
                      <a:pPr algn="ctr">
                        <a:defRPr sz="950">
                          <a:solidFill>
                            <a:srgbClr val="E2E8F0"/>
                          </a:solidFill>
                        </a:defRPr>
                      </a:pPr>
                      <a:r>
                        <a:t>26,975 (3.6%)</a:t>
                      </a:r>
                    </a:p>
                  </a:txBody>
                  <a:tcPr>
                    <a:solidFill>
                      <a:srgbClr val="131D2A"/>
                    </a:solidFill>
                  </a:tcPr>
                </a:tc>
                <a:tc>
                  <a:txBody>
                    <a:bodyPr/>
                    <a:lstStyle/>
                    <a:p>
                      <a:pPr algn="ctr">
                        <a:defRPr sz="950">
                          <a:solidFill>
                            <a:srgbClr val="EF4444"/>
                          </a:solidFill>
                        </a:defRPr>
                      </a:pPr>
                      <a:r>
                        <a:t>-423,701</a:t>
                      </a:r>
                    </a:p>
                  </a:txBody>
                  <a:tcPr>
                    <a:solidFill>
                      <a:srgbClr val="131D2A"/>
                    </a:solidFill>
                  </a:tcPr>
                </a:tc>
                <a:tc>
                  <a:txBody>
                    <a:bodyPr/>
                    <a:lstStyle/>
                    <a:p>
                      <a:pPr algn="ctr">
                        <a:defRPr sz="950" b="1">
                          <a:solidFill>
                            <a:srgbClr val="EF4444"/>
                          </a:solidFill>
                        </a:defRPr>
                      </a:pPr>
                      <a:r>
                        <a:t>-$250.5M</a:t>
                      </a:r>
                    </a:p>
                  </a:txBody>
                  <a:tcPr>
                    <a:solidFill>
                      <a:srgbClr val="131D2A"/>
                    </a:solidFill>
                  </a:tcPr>
                </a:tc>
              </a:tr>
              <a:tr h="528320">
                <a:tc>
                  <a:txBody>
                    <a:bodyPr/>
                    <a:lstStyle/>
                    <a:p>
                      <a:pPr algn="l">
                        <a:defRPr sz="950" b="1">
                          <a:solidFill>
                            <a:srgbClr val="E2E8F0"/>
                          </a:solidFill>
                        </a:defRPr>
                      </a:pPr>
                      <a:r>
                        <a:t>Healthfirst, Inc. (NY)</a:t>
                      </a:r>
                    </a:p>
                  </a:txBody>
                  <a:tcPr>
                    <a:solidFill>
                      <a:srgbClr val="131D2A"/>
                    </a:solidFill>
                  </a:tcPr>
                </a:tc>
                <a:tc>
                  <a:txBody>
                    <a:bodyPr/>
                    <a:lstStyle/>
                    <a:p>
                      <a:pPr algn="ctr">
                        <a:defRPr sz="950">
                          <a:solidFill>
                            <a:srgbClr val="E2E8F0"/>
                          </a:solidFill>
                        </a:defRPr>
                      </a:pPr>
                      <a:r>
                        <a:t>3.50★</a:t>
                      </a:r>
                    </a:p>
                  </a:txBody>
                  <a:tcPr>
                    <a:solidFill>
                      <a:srgbClr val="131D2A"/>
                    </a:solidFill>
                  </a:tcPr>
                </a:tc>
                <a:tc>
                  <a:txBody>
                    <a:bodyPr/>
                    <a:lstStyle/>
                    <a:p>
                      <a:pPr algn="ctr">
                        <a:defRPr sz="950">
                          <a:solidFill>
                            <a:srgbClr val="E2E8F0"/>
                          </a:solidFill>
                        </a:defRPr>
                      </a:pPr>
                      <a:r>
                        <a:t>3.00★</a:t>
                      </a:r>
                    </a:p>
                  </a:txBody>
                  <a:tcPr>
                    <a:solidFill>
                      <a:srgbClr val="131D2A"/>
                    </a:solidFill>
                  </a:tcPr>
                </a:tc>
                <a:tc>
                  <a:txBody>
                    <a:bodyPr/>
                    <a:lstStyle/>
                    <a:p>
                      <a:pPr algn="ctr">
                        <a:defRPr sz="950">
                          <a:solidFill>
                            <a:srgbClr val="E2E8F0"/>
                          </a:solidFill>
                        </a:defRPr>
                      </a:pPr>
                      <a:r>
                        <a:t>356,329 (95.8%)</a:t>
                      </a:r>
                    </a:p>
                  </a:txBody>
                  <a:tcPr>
                    <a:solidFill>
                      <a:srgbClr val="131D2A"/>
                    </a:solidFill>
                  </a:tcPr>
                </a:tc>
                <a:tc>
                  <a:txBody>
                    <a:bodyPr/>
                    <a:lstStyle/>
                    <a:p>
                      <a:pPr algn="ctr">
                        <a:defRPr sz="950">
                          <a:solidFill>
                            <a:srgbClr val="E2E8F0"/>
                          </a:solidFill>
                        </a:defRPr>
                      </a:pPr>
                      <a:r>
                        <a:t>0 (0.0%)</a:t>
                      </a:r>
                    </a:p>
                  </a:txBody>
                  <a:tcPr>
                    <a:solidFill>
                      <a:srgbClr val="131D2A"/>
                    </a:solidFill>
                  </a:tcPr>
                </a:tc>
                <a:tc>
                  <a:txBody>
                    <a:bodyPr/>
                    <a:lstStyle/>
                    <a:p>
                      <a:pPr algn="ctr">
                        <a:defRPr sz="950">
                          <a:solidFill>
                            <a:srgbClr val="EF4444"/>
                          </a:solidFill>
                        </a:defRPr>
                      </a:pPr>
                      <a:r>
                        <a:t>-356,329</a:t>
                      </a:r>
                    </a:p>
                  </a:txBody>
                  <a:tcPr>
                    <a:solidFill>
                      <a:srgbClr val="131D2A"/>
                    </a:solidFill>
                  </a:tcPr>
                </a:tc>
                <a:tc>
                  <a:txBody>
                    <a:bodyPr/>
                    <a:lstStyle/>
                    <a:p>
                      <a:pPr algn="ctr">
                        <a:defRPr sz="950" b="1">
                          <a:solidFill>
                            <a:srgbClr val="EF4444"/>
                          </a:solidFill>
                        </a:defRPr>
                      </a:pPr>
                      <a:r>
                        <a:t>-$224.5M</a:t>
                      </a:r>
                    </a:p>
                  </a:txBody>
                  <a:tcPr>
                    <a:solidFill>
                      <a:srgbClr val="131D2A"/>
                    </a:solidFill>
                  </a:tcPr>
                </a:tc>
              </a:tr>
              <a:tr h="528320">
                <a:tc>
                  <a:txBody>
                    <a:bodyPr/>
                    <a:lstStyle/>
                    <a:p>
                      <a:pPr algn="l">
                        <a:defRPr sz="950" b="1">
                          <a:solidFill>
                            <a:srgbClr val="E2E8F0"/>
                          </a:solidFill>
                        </a:defRPr>
                      </a:pPr>
                      <a:r>
                        <a:t>Alignment Healthcare USA</a:t>
                      </a:r>
                    </a:p>
                  </a:txBody>
                  <a:tcPr>
                    <a:solidFill>
                      <a:srgbClr val="131D2A"/>
                    </a:solidFill>
                  </a:tcPr>
                </a:tc>
                <a:tc>
                  <a:txBody>
                    <a:bodyPr/>
                    <a:lstStyle/>
                    <a:p>
                      <a:pPr algn="ctr">
                        <a:defRPr sz="950">
                          <a:solidFill>
                            <a:srgbClr val="E2E8F0"/>
                          </a:solidFill>
                        </a:defRPr>
                      </a:pPr>
                      <a:r>
                        <a:t>4.42★</a:t>
                      </a:r>
                    </a:p>
                  </a:txBody>
                  <a:tcPr>
                    <a:solidFill>
                      <a:srgbClr val="131D2A"/>
                    </a:solidFill>
                  </a:tcPr>
                </a:tc>
                <a:tc>
                  <a:txBody>
                    <a:bodyPr/>
                    <a:lstStyle/>
                    <a:p>
                      <a:pPr algn="ctr">
                        <a:defRPr sz="950">
                          <a:solidFill>
                            <a:srgbClr val="E2E8F0"/>
                          </a:solidFill>
                        </a:defRPr>
                      </a:pPr>
                      <a:r>
                        <a:t>4.14★</a:t>
                      </a:r>
                    </a:p>
                  </a:txBody>
                  <a:tcPr>
                    <a:solidFill>
                      <a:srgbClr val="131D2A"/>
                    </a:solidFill>
                  </a:tcPr>
                </a:tc>
                <a:tc>
                  <a:txBody>
                    <a:bodyPr/>
                    <a:lstStyle/>
                    <a:p>
                      <a:pPr algn="ctr">
                        <a:defRPr sz="950">
                          <a:solidFill>
                            <a:srgbClr val="E2E8F0"/>
                          </a:solidFill>
                        </a:defRPr>
                      </a:pPr>
                      <a:r>
                        <a:t>290,483 (98.1%)</a:t>
                      </a:r>
                    </a:p>
                  </a:txBody>
                  <a:tcPr>
                    <a:solidFill>
                      <a:srgbClr val="131D2A"/>
                    </a:solidFill>
                  </a:tcPr>
                </a:tc>
                <a:tc>
                  <a:txBody>
                    <a:bodyPr/>
                    <a:lstStyle/>
                    <a:p>
                      <a:pPr algn="ctr">
                        <a:defRPr sz="950">
                          <a:solidFill>
                            <a:srgbClr val="E2E8F0"/>
                          </a:solidFill>
                        </a:defRPr>
                      </a:pPr>
                      <a:r>
                        <a:t>72,021 (24.3%)</a:t>
                      </a:r>
                    </a:p>
                  </a:txBody>
                  <a:tcPr>
                    <a:solidFill>
                      <a:srgbClr val="131D2A"/>
                    </a:solidFill>
                  </a:tcPr>
                </a:tc>
                <a:tc>
                  <a:txBody>
                    <a:bodyPr/>
                    <a:lstStyle/>
                    <a:p>
                      <a:pPr algn="ctr">
                        <a:defRPr sz="950">
                          <a:solidFill>
                            <a:srgbClr val="EF4444"/>
                          </a:solidFill>
                        </a:defRPr>
                      </a:pPr>
                      <a:r>
                        <a:t>-218,462</a:t>
                      </a:r>
                    </a:p>
                  </a:txBody>
                  <a:tcPr>
                    <a:solidFill>
                      <a:srgbClr val="131D2A"/>
                    </a:solidFill>
                  </a:tcPr>
                </a:tc>
                <a:tc>
                  <a:txBody>
                    <a:bodyPr/>
                    <a:lstStyle/>
                    <a:p>
                      <a:pPr algn="ctr">
                        <a:defRPr sz="950" b="1">
                          <a:solidFill>
                            <a:srgbClr val="EF4444"/>
                          </a:solidFill>
                        </a:defRPr>
                      </a:pPr>
                      <a:r>
                        <a:t>-$137.6M</a:t>
                      </a:r>
                    </a:p>
                  </a:txBody>
                  <a:tcPr>
                    <a:solidFill>
                      <a:srgbClr val="131D2A"/>
                    </a:solidFill>
                  </a:tcPr>
                </a:tc>
              </a:tr>
              <a:tr h="528320">
                <a:tc>
                  <a:txBody>
                    <a:bodyPr/>
                    <a:lstStyle/>
                    <a:p>
                      <a:pPr algn="l">
                        <a:defRPr sz="950" b="1">
                          <a:solidFill>
                            <a:srgbClr val="E2E8F0"/>
                          </a:solidFill>
                        </a:defRPr>
                      </a:pPr>
                      <a:r>
                        <a:t>Elevance Health, Inc.</a:t>
                      </a:r>
                    </a:p>
                  </a:txBody>
                  <a:tcPr>
                    <a:solidFill>
                      <a:srgbClr val="131D2A"/>
                    </a:solidFill>
                  </a:tcPr>
                </a:tc>
                <a:tc>
                  <a:txBody>
                    <a:bodyPr/>
                    <a:lstStyle/>
                    <a:p>
                      <a:pPr algn="ctr">
                        <a:defRPr sz="950">
                          <a:solidFill>
                            <a:srgbClr val="E2E8F0"/>
                          </a:solidFill>
                        </a:defRPr>
                      </a:pPr>
                      <a:r>
                        <a:t>3.60★</a:t>
                      </a:r>
                    </a:p>
                  </a:txBody>
                  <a:tcPr>
                    <a:solidFill>
                      <a:srgbClr val="131D2A"/>
                    </a:solidFill>
                  </a:tcPr>
                </a:tc>
                <a:tc>
                  <a:txBody>
                    <a:bodyPr/>
                    <a:lstStyle/>
                    <a:p>
                      <a:pPr algn="ctr">
                        <a:defRPr sz="950">
                          <a:solidFill>
                            <a:srgbClr val="E2E8F0"/>
                          </a:solidFill>
                        </a:defRPr>
                      </a:pPr>
                      <a:r>
                        <a:t>3.51★</a:t>
                      </a:r>
                    </a:p>
                  </a:txBody>
                  <a:tcPr>
                    <a:solidFill>
                      <a:srgbClr val="131D2A"/>
                    </a:solidFill>
                  </a:tcPr>
                </a:tc>
                <a:tc>
                  <a:txBody>
                    <a:bodyPr/>
                    <a:lstStyle/>
                    <a:p>
                      <a:pPr algn="ctr">
                        <a:defRPr sz="950">
                          <a:solidFill>
                            <a:srgbClr val="E2E8F0"/>
                          </a:solidFill>
                        </a:defRPr>
                      </a:pPr>
                      <a:r>
                        <a:t>637,923 (42.5%)</a:t>
                      </a:r>
                    </a:p>
                  </a:txBody>
                  <a:tcPr>
                    <a:solidFill>
                      <a:srgbClr val="131D2A"/>
                    </a:solidFill>
                  </a:tcPr>
                </a:tc>
                <a:tc>
                  <a:txBody>
                    <a:bodyPr/>
                    <a:lstStyle/>
                    <a:p>
                      <a:pPr algn="ctr">
                        <a:defRPr sz="950">
                          <a:solidFill>
                            <a:srgbClr val="E2E8F0"/>
                          </a:solidFill>
                        </a:defRPr>
                      </a:pPr>
                      <a:r>
                        <a:t>483,630 (32.5%)</a:t>
                      </a:r>
                    </a:p>
                  </a:txBody>
                  <a:tcPr>
                    <a:solidFill>
                      <a:srgbClr val="131D2A"/>
                    </a:solidFill>
                  </a:tcPr>
                </a:tc>
                <a:tc>
                  <a:txBody>
                    <a:bodyPr/>
                    <a:lstStyle/>
                    <a:p>
                      <a:pPr algn="ctr">
                        <a:defRPr sz="950">
                          <a:solidFill>
                            <a:srgbClr val="EF4444"/>
                          </a:solidFill>
                        </a:defRPr>
                      </a:pPr>
                      <a:r>
                        <a:t>-154,293</a:t>
                      </a:r>
                    </a:p>
                  </a:txBody>
                  <a:tcPr>
                    <a:solidFill>
                      <a:srgbClr val="131D2A"/>
                    </a:solidFill>
                  </a:tcPr>
                </a:tc>
                <a:tc>
                  <a:txBody>
                    <a:bodyPr/>
                    <a:lstStyle/>
                    <a:p>
                      <a:pPr algn="ctr">
                        <a:defRPr sz="950" b="1">
                          <a:solidFill>
                            <a:srgbClr val="EF4444"/>
                          </a:solidFill>
                        </a:defRPr>
                      </a:pPr>
                      <a:r>
                        <a:t>-$97.2M</a:t>
                      </a:r>
                    </a:p>
                  </a:txBody>
                  <a:tcPr>
                    <a:solidFill>
                      <a:srgbClr val="131D2A"/>
                    </a:solidFill>
                  </a:tcPr>
                </a:tc>
              </a:tr>
              <a:tr h="528320">
                <a:tc>
                  <a:txBody>
                    <a:bodyPr/>
                    <a:lstStyle/>
                    <a:p>
                      <a:pPr algn="l">
                        <a:defRPr sz="950" b="1">
                          <a:solidFill>
                            <a:srgbClr val="E2E8F0"/>
                          </a:solidFill>
                        </a:defRPr>
                      </a:pPr>
                      <a:r>
                        <a:t>Devoted Health, Inc.</a:t>
                      </a:r>
                    </a:p>
                  </a:txBody>
                  <a:tcPr>
                    <a:solidFill>
                      <a:srgbClr val="131D2A"/>
                    </a:solidFill>
                  </a:tcPr>
                </a:tc>
                <a:tc>
                  <a:txBody>
                    <a:bodyPr/>
                    <a:lstStyle/>
                    <a:p>
                      <a:pPr algn="ctr">
                        <a:defRPr sz="950">
                          <a:solidFill>
                            <a:srgbClr val="E2E8F0"/>
                          </a:solidFill>
                        </a:defRPr>
                      </a:pPr>
                      <a:r>
                        <a:t>3.91★</a:t>
                      </a:r>
                    </a:p>
                  </a:txBody>
                  <a:tcPr>
                    <a:solidFill>
                      <a:srgbClr val="131D2A"/>
                    </a:solidFill>
                  </a:tcPr>
                </a:tc>
                <a:tc>
                  <a:txBody>
                    <a:bodyPr/>
                    <a:lstStyle/>
                    <a:p>
                      <a:pPr algn="ctr">
                        <a:defRPr sz="950">
                          <a:solidFill>
                            <a:srgbClr val="E2E8F0"/>
                          </a:solidFill>
                        </a:defRPr>
                      </a:pPr>
                      <a:r>
                        <a:t>3.88★</a:t>
                      </a:r>
                    </a:p>
                  </a:txBody>
                  <a:tcPr>
                    <a:solidFill>
                      <a:srgbClr val="131D2A"/>
                    </a:solidFill>
                  </a:tcPr>
                </a:tc>
                <a:tc>
                  <a:txBody>
                    <a:bodyPr/>
                    <a:lstStyle/>
                    <a:p>
                      <a:pPr algn="ctr">
                        <a:defRPr sz="950">
                          <a:solidFill>
                            <a:srgbClr val="E2E8F0"/>
                          </a:solidFill>
                        </a:defRPr>
                      </a:pPr>
                      <a:r>
                        <a:t>252,747 (48.5%)</a:t>
                      </a:r>
                    </a:p>
                  </a:txBody>
                  <a:tcPr>
                    <a:solidFill>
                      <a:srgbClr val="131D2A"/>
                    </a:solidFill>
                  </a:tcPr>
                </a:tc>
                <a:tc>
                  <a:txBody>
                    <a:bodyPr/>
                    <a:lstStyle/>
                    <a:p>
                      <a:pPr algn="ctr">
                        <a:defRPr sz="950">
                          <a:solidFill>
                            <a:srgbClr val="E2E8F0"/>
                          </a:solidFill>
                        </a:defRPr>
                      </a:pPr>
                      <a:r>
                        <a:t>368,352 (70.7%)</a:t>
                      </a:r>
                    </a:p>
                  </a:txBody>
                  <a:tcPr>
                    <a:solidFill>
                      <a:srgbClr val="131D2A"/>
                    </a:solidFill>
                  </a:tcPr>
                </a:tc>
                <a:tc>
                  <a:txBody>
                    <a:bodyPr/>
                    <a:lstStyle/>
                    <a:p>
                      <a:pPr algn="ctr">
                        <a:defRPr sz="950">
                          <a:solidFill>
                            <a:srgbClr val="10B981"/>
                          </a:solidFill>
                        </a:defRPr>
                      </a:pPr>
                      <a:r>
                        <a:t>+115,605</a:t>
                      </a:r>
                    </a:p>
                  </a:txBody>
                  <a:tcPr>
                    <a:solidFill>
                      <a:srgbClr val="131D2A"/>
                    </a:solidFill>
                  </a:tcPr>
                </a:tc>
                <a:tc>
                  <a:txBody>
                    <a:bodyPr/>
                    <a:lstStyle/>
                    <a:p>
                      <a:pPr algn="ctr">
                        <a:defRPr sz="950" b="1">
                          <a:solidFill>
                            <a:srgbClr val="10B981"/>
                          </a:solidFill>
                        </a:defRPr>
                      </a:pPr>
                      <a:r>
                        <a:t>+$72.8M</a:t>
                      </a:r>
                    </a:p>
                  </a:txBody>
                  <a:tcPr>
                    <a:solidFill>
                      <a:srgbClr val="131D2A"/>
                    </a:solidFill>
                  </a:tcPr>
                </a:tc>
              </a:tr>
            </a:tbl>
          </a:graphicData>
        </a:graphic>
      </p:graphicFrame>
      <p:sp>
        <p:nvSpPr>
          <p:cNvPr id="6" name="TextBox 5"/>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4 OF 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728655" cy="256032"/>
          </a:xfrm>
          <a:prstGeom prst="rect">
            <a:avLst/>
          </a:prstGeom>
          <a:noFill/>
        </p:spPr>
        <p:txBody>
          <a:bodyPr wrap="square">
            <a:spAutoFit/>
          </a:bodyPr>
          <a:lstStyle/>
          <a:p>
            <a:pPr>
              <a:defRPr sz="900" b="1">
                <a:solidFill>
                  <a:srgbClr val="10B981"/>
                </a:solidFill>
              </a:defRPr>
            </a:pPr>
            <a:r>
              <a:t>ACTUARIAL &amp; REGULATORY MECHANICS · 42 CFR § 422.166</a:t>
            </a:r>
          </a:p>
        </p:txBody>
      </p:sp>
      <p:sp>
        <p:nvSpPr>
          <p:cNvPr id="4" name="TextBox 3"/>
          <p:cNvSpPr txBox="1"/>
          <p:nvPr/>
        </p:nvSpPr>
        <p:spPr>
          <a:xfrm>
            <a:off x="731520" y="621792"/>
            <a:ext cx="10728655" cy="594360"/>
          </a:xfrm>
          <a:prstGeom prst="rect">
            <a:avLst/>
          </a:prstGeom>
          <a:noFill/>
        </p:spPr>
        <p:txBody>
          <a:bodyPr wrap="square">
            <a:spAutoFit/>
          </a:bodyPr>
          <a:lstStyle/>
          <a:p>
            <a:pPr>
              <a:defRPr sz="1700" b="1">
                <a:solidFill>
                  <a:srgbClr val="FFFFFF"/>
                </a:solidFill>
              </a:defRPr>
            </a:pPr>
            <a:r>
              <a:t>Tukey Outlier Deletion: Deleting lower-tail plans systematically elevated chronic care cut points</a:t>
            </a:r>
          </a:p>
        </p:txBody>
      </p:sp>
      <p:sp>
        <p:nvSpPr>
          <p:cNvPr id="5" name="Rounded Rectangle 4"/>
          <p:cNvSpPr/>
          <p:nvPr/>
        </p:nvSpPr>
        <p:spPr>
          <a:xfrm>
            <a:off x="731520" y="1371600"/>
            <a:ext cx="10728655" cy="105156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417320"/>
            <a:ext cx="10332720" cy="914400"/>
          </a:xfrm>
          <a:prstGeom prst="rect">
            <a:avLst/>
          </a:prstGeom>
          <a:noFill/>
        </p:spPr>
        <p:txBody>
          <a:bodyPr wrap="none">
            <a:spAutoFit/>
          </a:bodyPr>
          <a:lstStyle/>
          <a:p>
            <a:pPr>
              <a:defRPr sz="900" b="1">
                <a:solidFill>
                  <a:srgbClr val="10B981"/>
                </a:solidFill>
              </a:defRPr>
            </a:pPr>
            <a:r>
              <a:t>STATUTORY TUKEY OUTLIER FORMULATION (42 CFR § 422.166(a)(2))</a:t>
            </a:r>
          </a:p>
          <a:p>
            <a:pPr>
              <a:defRPr sz="1100" b="1">
                <a:solidFill>
                  <a:srgbClr val="FFFFFF"/>
                </a:solidFill>
              </a:defRPr>
            </a:pPr>
            <a:r>
              <a:t>Outer Fences: Lower = Q1 - 3.0 × (Q3 - Q1)   ·   Upper = Q3 + 3.0 × (Q3 - Q1)   ·   Algorithm: Mean-Resampling Clustering</a:t>
            </a:r>
          </a:p>
          <a:p>
            <a:pPr>
              <a:defRPr sz="950">
                <a:solidFill>
                  <a:srgbClr val="94A3B8"/>
                </a:solidFill>
              </a:defRPr>
            </a:pPr>
            <a:r>
              <a:t>By purging lower-tail underperformers via 3.0x outer fences (4th year), CMS truncates the empirical denominator. 4 measures clamped at 5% cap; KED exempt (≤3 yrs).</a:t>
            </a:r>
          </a:p>
        </p:txBody>
      </p:sp>
      <p:graphicFrame>
        <p:nvGraphicFramePr>
          <p:cNvPr id="7" name="Table 6"/>
          <p:cNvGraphicFramePr>
            <a:graphicFrameLocks noGrp="1"/>
          </p:cNvGraphicFramePr>
          <p:nvPr/>
        </p:nvGraphicFramePr>
        <p:xfrm>
          <a:off x="731520" y="2560320"/>
          <a:ext cx="10728655" cy="3657600"/>
        </p:xfrm>
        <a:graphic>
          <a:graphicData uri="http://schemas.openxmlformats.org/drawingml/2006/table">
            <a:tbl>
              <a:tblPr firstRow="1" bandRow="1">
                <a:tableStyleId>{5C22544A-7EE6-4342-B048-85BDC9FD1C3A}</a:tableStyleId>
              </a:tblPr>
              <a:tblGrid>
                <a:gridCol w="914400"/>
                <a:gridCol w="3474720"/>
                <a:gridCol w="914400"/>
                <a:gridCol w="1005840"/>
                <a:gridCol w="1280160"/>
                <a:gridCol w="1280160"/>
                <a:gridCol w="1858975"/>
              </a:tblGrid>
              <a:tr h="457200">
                <a:tc>
                  <a:txBody>
                    <a:bodyPr/>
                    <a:lstStyle/>
                    <a:p>
                      <a:pPr algn="ctr">
                        <a:defRPr sz="900" b="1">
                          <a:solidFill>
                            <a:srgbClr val="FFFFFF"/>
                          </a:solidFill>
                        </a:defRPr>
                      </a:pPr>
                      <a:r>
                        <a:t>CODE</a:t>
                      </a:r>
                    </a:p>
                  </a:txBody>
                  <a:tcPr>
                    <a:solidFill>
                      <a:srgbClr val="062A24"/>
                    </a:solidFill>
                  </a:tcPr>
                </a:tc>
                <a:tc>
                  <a:txBody>
                    <a:bodyPr/>
                    <a:lstStyle/>
                    <a:p>
                      <a:pPr algn="l">
                        <a:defRPr sz="900" b="1">
                          <a:solidFill>
                            <a:srgbClr val="FFFFFF"/>
                          </a:solidFill>
                        </a:defRPr>
                      </a:pPr>
                      <a:r>
                        <a:t>MEASURE NAME</a:t>
                      </a:r>
                    </a:p>
                  </a:txBody>
                  <a:tcPr>
                    <a:solidFill>
                      <a:srgbClr val="062A24"/>
                    </a:solidFill>
                  </a:tcPr>
                </a:tc>
                <a:tc>
                  <a:txBody>
                    <a:bodyPr/>
                    <a:lstStyle/>
                    <a:p>
                      <a:pPr algn="ctr">
                        <a:defRPr sz="900" b="1">
                          <a:solidFill>
                            <a:srgbClr val="FFFFFF"/>
                          </a:solidFill>
                        </a:defRPr>
                      </a:pPr>
                      <a:r>
                        <a:t>WEIGHT</a:t>
                      </a:r>
                    </a:p>
                  </a:txBody>
                  <a:tcPr>
                    <a:solidFill>
                      <a:srgbClr val="062A24"/>
                    </a:solidFill>
                  </a:tcPr>
                </a:tc>
                <a:tc>
                  <a:txBody>
                    <a:bodyPr/>
                    <a:lstStyle/>
                    <a:p>
                      <a:pPr algn="ctr">
                        <a:defRPr sz="900" b="1">
                          <a:solidFill>
                            <a:srgbClr val="FFFFFF"/>
                          </a:solidFill>
                        </a:defRPr>
                      </a:pPr>
                      <a:r>
                        <a:t>2026 (4★)</a:t>
                      </a:r>
                    </a:p>
                  </a:txBody>
                  <a:tcPr>
                    <a:solidFill>
                      <a:srgbClr val="062A24"/>
                    </a:solidFill>
                  </a:tcPr>
                </a:tc>
                <a:tc>
                  <a:txBody>
                    <a:bodyPr/>
                    <a:lstStyle/>
                    <a:p>
                      <a:pPr algn="ctr">
                        <a:defRPr sz="900" b="1">
                          <a:solidFill>
                            <a:srgbClr val="FFFFFF"/>
                          </a:solidFill>
                        </a:defRPr>
                      </a:pPr>
                      <a:r>
                        <a:t>2027 (4★)</a:t>
                      </a:r>
                    </a:p>
                  </a:txBody>
                  <a:tcPr>
                    <a:solidFill>
                      <a:srgbClr val="062A24"/>
                    </a:solidFill>
                  </a:tcPr>
                </a:tc>
                <a:tc>
                  <a:txBody>
                    <a:bodyPr/>
                    <a:lstStyle/>
                    <a:p>
                      <a:pPr algn="ctr">
                        <a:defRPr sz="900" b="1">
                          <a:solidFill>
                            <a:srgbClr val="FFFFFF"/>
                          </a:solidFill>
                        </a:defRPr>
                      </a:pPr>
                      <a:r>
                        <a:t>THRESHOLD DELTA</a:t>
                      </a:r>
                    </a:p>
                  </a:txBody>
                  <a:tcPr>
                    <a:solidFill>
                      <a:srgbClr val="062A24"/>
                    </a:solidFill>
                  </a:tcPr>
                </a:tc>
                <a:tc>
                  <a:txBody>
                    <a:bodyPr/>
                    <a:lstStyle/>
                    <a:p>
                      <a:pPr algn="l">
                        <a:defRPr sz="900" b="1">
                          <a:solidFill>
                            <a:srgbClr val="FFFFFF"/>
                          </a:solidFill>
                        </a:defRPr>
                      </a:pPr>
                      <a:r>
                        <a:t>STRATEGIC IMPACT</a:t>
                      </a:r>
                    </a:p>
                  </a:txBody>
                  <a:tcPr>
                    <a:solidFill>
                      <a:srgbClr val="062A24"/>
                    </a:solidFill>
                  </a:tcPr>
                </a:tc>
              </a:tr>
              <a:tr h="457200">
                <a:tc>
                  <a:txBody>
                    <a:bodyPr/>
                    <a:lstStyle/>
                    <a:p>
                      <a:pPr algn="ctr">
                        <a:defRPr sz="950" b="1">
                          <a:solidFill>
                            <a:srgbClr val="E2E8F0"/>
                          </a:solidFill>
                        </a:defRPr>
                      </a:pPr>
                      <a:r>
                        <a:t>C13</a:t>
                      </a:r>
                    </a:p>
                  </a:txBody>
                  <a:tcPr>
                    <a:solidFill>
                      <a:srgbClr val="131D2A"/>
                    </a:solidFill>
                  </a:tcPr>
                </a:tc>
                <a:tc>
                  <a:txBody>
                    <a:bodyPr/>
                    <a:lstStyle/>
                    <a:p>
                      <a:pPr algn="l">
                        <a:defRPr sz="950">
                          <a:solidFill>
                            <a:srgbClr val="E2E8F0"/>
                          </a:solidFill>
                        </a:defRPr>
                      </a:pPr>
                      <a:r>
                        <a:t>Kidney Health Evaluation for Diabetes</a:t>
                      </a:r>
                    </a:p>
                  </a:txBody>
                  <a:tcPr>
                    <a:solidFill>
                      <a:srgbClr val="131D2A"/>
                    </a:solidFill>
                  </a:tcPr>
                </a:tc>
                <a:tc>
                  <a:txBody>
                    <a:bodyPr/>
                    <a:lstStyle/>
                    <a:p>
                      <a:pPr algn="ctr">
                        <a:defRPr sz="950">
                          <a:solidFill>
                            <a:srgbClr val="E2E8F0"/>
                          </a:solidFill>
                        </a:defRPr>
                      </a:pPr>
                      <a:r>
                        <a:t>1.0x</a:t>
                      </a:r>
                    </a:p>
                  </a:txBody>
                  <a:tcPr>
                    <a:solidFill>
                      <a:srgbClr val="131D2A"/>
                    </a:solidFill>
                  </a:tcPr>
                </a:tc>
                <a:tc>
                  <a:txBody>
                    <a:bodyPr/>
                    <a:lstStyle/>
                    <a:p>
                      <a:pPr algn="ctr">
                        <a:defRPr sz="950">
                          <a:solidFill>
                            <a:srgbClr val="E2E8F0"/>
                          </a:solidFill>
                        </a:defRPr>
                      </a:pPr>
                      <a:r>
                        <a:t>62.00%</a:t>
                      </a:r>
                    </a:p>
                  </a:txBody>
                  <a:tcPr>
                    <a:solidFill>
                      <a:srgbClr val="131D2A"/>
                    </a:solidFill>
                  </a:tcPr>
                </a:tc>
                <a:tc>
                  <a:txBody>
                    <a:bodyPr/>
                    <a:lstStyle/>
                    <a:p>
                      <a:pPr algn="ctr">
                        <a:defRPr sz="950">
                          <a:solidFill>
                            <a:srgbClr val="E2E8F0"/>
                          </a:solidFill>
                        </a:defRPr>
                      </a:pPr>
                      <a:r>
                        <a:t>72.00%</a:t>
                      </a:r>
                    </a:p>
                  </a:txBody>
                  <a:tcPr>
                    <a:solidFill>
                      <a:srgbClr val="131D2A"/>
                    </a:solidFill>
                  </a:tcPr>
                </a:tc>
                <a:tc>
                  <a:txBody>
                    <a:bodyPr/>
                    <a:lstStyle/>
                    <a:p>
                      <a:pPr algn="ctr">
                        <a:defRPr sz="950" b="1">
                          <a:solidFill>
                            <a:srgbClr val="EF4444"/>
                          </a:solidFill>
                        </a:defRPr>
                      </a:pPr>
                      <a:r>
                        <a:t>+10.00 pts</a:t>
                      </a:r>
                    </a:p>
                  </a:txBody>
                  <a:tcPr>
                    <a:solidFill>
                      <a:srgbClr val="131D2A"/>
                    </a:solidFill>
                  </a:tcPr>
                </a:tc>
                <a:tc>
                  <a:txBody>
                    <a:bodyPr/>
                    <a:lstStyle/>
                    <a:p>
                      <a:pPr algn="l">
                        <a:defRPr sz="950">
                          <a:solidFill>
                            <a:srgbClr val="E2E8F0"/>
                          </a:solidFill>
                        </a:defRPr>
                      </a:pPr>
                      <a:r>
                        <a:t>Exempt from 5% cap (≤3 yrs); +10 pt jump</a:t>
                      </a:r>
                    </a:p>
                  </a:txBody>
                  <a:tcPr>
                    <a:solidFill>
                      <a:srgbClr val="131D2A"/>
                    </a:solidFill>
                  </a:tcPr>
                </a:tc>
              </a:tr>
              <a:tr h="457200">
                <a:tc>
                  <a:txBody>
                    <a:bodyPr/>
                    <a:lstStyle/>
                    <a:p>
                      <a:pPr algn="ctr">
                        <a:defRPr sz="950" b="1">
                          <a:solidFill>
                            <a:srgbClr val="E2E8F0"/>
                          </a:solidFill>
                        </a:defRPr>
                      </a:pPr>
                      <a:r>
                        <a:t>C02</a:t>
                      </a:r>
                    </a:p>
                  </a:txBody>
                  <a:tcPr>
                    <a:solidFill>
                      <a:srgbClr val="131D2A"/>
                    </a:solidFill>
                  </a:tcPr>
                </a:tc>
                <a:tc>
                  <a:txBody>
                    <a:bodyPr/>
                    <a:lstStyle/>
                    <a:p>
                      <a:pPr algn="l">
                        <a:defRPr sz="950">
                          <a:solidFill>
                            <a:srgbClr val="E2E8F0"/>
                          </a:solidFill>
                        </a:defRPr>
                      </a:pPr>
                      <a:r>
                        <a:t>Colorectal Cancer Screening</a:t>
                      </a:r>
                    </a:p>
                  </a:txBody>
                  <a:tcPr>
                    <a:solidFill>
                      <a:srgbClr val="131D2A"/>
                    </a:solidFill>
                  </a:tcPr>
                </a:tc>
                <a:tc>
                  <a:txBody>
                    <a:bodyPr/>
                    <a:lstStyle/>
                    <a:p>
                      <a:pPr algn="ctr">
                        <a:defRPr sz="950">
                          <a:solidFill>
                            <a:srgbClr val="E2E8F0"/>
                          </a:solidFill>
                        </a:defRPr>
                      </a:pPr>
                      <a:r>
                        <a:t>1.0x</a:t>
                      </a:r>
                    </a:p>
                  </a:txBody>
                  <a:tcPr>
                    <a:solidFill>
                      <a:srgbClr val="131D2A"/>
                    </a:solidFill>
                  </a:tcPr>
                </a:tc>
                <a:tc>
                  <a:txBody>
                    <a:bodyPr/>
                    <a:lstStyle/>
                    <a:p>
                      <a:pPr algn="ctr">
                        <a:defRPr sz="950">
                          <a:solidFill>
                            <a:srgbClr val="E2E8F0"/>
                          </a:solidFill>
                        </a:defRPr>
                      </a:pPr>
                      <a:r>
                        <a:t>70.00%</a:t>
                      </a:r>
                    </a:p>
                  </a:txBody>
                  <a:tcPr>
                    <a:solidFill>
                      <a:srgbClr val="131D2A"/>
                    </a:solidFill>
                  </a:tcPr>
                </a:tc>
                <a:tc>
                  <a:txBody>
                    <a:bodyPr/>
                    <a:lstStyle/>
                    <a:p>
                      <a:pPr algn="ctr">
                        <a:defRPr sz="950">
                          <a:solidFill>
                            <a:srgbClr val="E2E8F0"/>
                          </a:solidFill>
                        </a:defRPr>
                      </a:pPr>
                      <a:r>
                        <a:t>75.00%</a:t>
                      </a:r>
                    </a:p>
                  </a:txBody>
                  <a:tcPr>
                    <a:solidFill>
                      <a:srgbClr val="131D2A"/>
                    </a:solidFill>
                  </a:tcPr>
                </a:tc>
                <a:tc>
                  <a:txBody>
                    <a:bodyPr/>
                    <a:lstStyle/>
                    <a:p>
                      <a:pPr algn="ctr">
                        <a:defRPr sz="950" b="1">
                          <a:solidFill>
                            <a:srgbClr val="EF4444"/>
                          </a:solidFill>
                        </a:defRPr>
                      </a:pPr>
                      <a:r>
                        <a:t>+5.00 pts</a:t>
                      </a:r>
                    </a:p>
                  </a:txBody>
                  <a:tcPr>
                    <a:solidFill>
                      <a:srgbClr val="131D2A"/>
                    </a:solidFill>
                  </a:tcPr>
                </a:tc>
                <a:tc>
                  <a:txBody>
                    <a:bodyPr/>
                    <a:lstStyle/>
                    <a:p>
                      <a:pPr algn="l">
                        <a:defRPr sz="950">
                          <a:solidFill>
                            <a:srgbClr val="E2E8F0"/>
                          </a:solidFill>
                        </a:defRPr>
                      </a:pPr>
                      <a:r>
                        <a:t>Clamped at statutory 5.00 pt guardrail cap</a:t>
                      </a:r>
                    </a:p>
                  </a:txBody>
                  <a:tcPr>
                    <a:solidFill>
                      <a:srgbClr val="131D2A"/>
                    </a:solidFill>
                  </a:tcPr>
                </a:tc>
              </a:tr>
              <a:tr h="457200">
                <a:tc>
                  <a:txBody>
                    <a:bodyPr/>
                    <a:lstStyle/>
                    <a:p>
                      <a:pPr algn="ctr">
                        <a:defRPr sz="950" b="1">
                          <a:solidFill>
                            <a:srgbClr val="E2E8F0"/>
                          </a:solidFill>
                        </a:defRPr>
                      </a:pPr>
                      <a:r>
                        <a:t>C20</a:t>
                      </a:r>
                    </a:p>
                  </a:txBody>
                  <a:tcPr>
                    <a:solidFill>
                      <a:srgbClr val="131D2A"/>
                    </a:solidFill>
                  </a:tcPr>
                </a:tc>
                <a:tc>
                  <a:txBody>
                    <a:bodyPr/>
                    <a:lstStyle/>
                    <a:p>
                      <a:pPr algn="l">
                        <a:defRPr sz="950">
                          <a:solidFill>
                            <a:srgbClr val="E2E8F0"/>
                          </a:solidFill>
                        </a:defRPr>
                      </a:pPr>
                      <a:r>
                        <a:t>Follow-up after ED Visit (Chronic)</a:t>
                      </a:r>
                    </a:p>
                  </a:txBody>
                  <a:tcPr>
                    <a:solidFill>
                      <a:srgbClr val="131D2A"/>
                    </a:solidFill>
                  </a:tcPr>
                </a:tc>
                <a:tc>
                  <a:txBody>
                    <a:bodyPr/>
                    <a:lstStyle/>
                    <a:p>
                      <a:pPr algn="ctr">
                        <a:defRPr sz="950">
                          <a:solidFill>
                            <a:srgbClr val="E2E8F0"/>
                          </a:solidFill>
                        </a:defRPr>
                      </a:pPr>
                      <a:r>
                        <a:t>1.0x</a:t>
                      </a:r>
                    </a:p>
                  </a:txBody>
                  <a:tcPr>
                    <a:solidFill>
                      <a:srgbClr val="131D2A"/>
                    </a:solidFill>
                  </a:tcPr>
                </a:tc>
                <a:tc>
                  <a:txBody>
                    <a:bodyPr/>
                    <a:lstStyle/>
                    <a:p>
                      <a:pPr algn="ctr">
                        <a:defRPr sz="950">
                          <a:solidFill>
                            <a:srgbClr val="E2E8F0"/>
                          </a:solidFill>
                        </a:defRPr>
                      </a:pPr>
                      <a:r>
                        <a:t>67.00%</a:t>
                      </a:r>
                    </a:p>
                  </a:txBody>
                  <a:tcPr>
                    <a:solidFill>
                      <a:srgbClr val="131D2A"/>
                    </a:solidFill>
                  </a:tcPr>
                </a:tc>
                <a:tc>
                  <a:txBody>
                    <a:bodyPr/>
                    <a:lstStyle/>
                    <a:p>
                      <a:pPr algn="ctr">
                        <a:defRPr sz="950">
                          <a:solidFill>
                            <a:srgbClr val="E2E8F0"/>
                          </a:solidFill>
                        </a:defRPr>
                      </a:pPr>
                      <a:r>
                        <a:t>72.00%</a:t>
                      </a:r>
                    </a:p>
                  </a:txBody>
                  <a:tcPr>
                    <a:solidFill>
                      <a:srgbClr val="131D2A"/>
                    </a:solidFill>
                  </a:tcPr>
                </a:tc>
                <a:tc>
                  <a:txBody>
                    <a:bodyPr/>
                    <a:lstStyle/>
                    <a:p>
                      <a:pPr algn="ctr">
                        <a:defRPr sz="950" b="1">
                          <a:solidFill>
                            <a:srgbClr val="EF4444"/>
                          </a:solidFill>
                        </a:defRPr>
                      </a:pPr>
                      <a:r>
                        <a:t>+5.00 pts</a:t>
                      </a:r>
                    </a:p>
                  </a:txBody>
                  <a:tcPr>
                    <a:solidFill>
                      <a:srgbClr val="131D2A"/>
                    </a:solidFill>
                  </a:tcPr>
                </a:tc>
                <a:tc>
                  <a:txBody>
                    <a:bodyPr/>
                    <a:lstStyle/>
                    <a:p>
                      <a:pPr algn="l">
                        <a:defRPr sz="950">
                          <a:solidFill>
                            <a:srgbClr val="E2E8F0"/>
                          </a:solidFill>
                        </a:defRPr>
                      </a:pPr>
                      <a:r>
                        <a:t>Clamped at statutory 5.00 pt guardrail cap</a:t>
                      </a:r>
                    </a:p>
                  </a:txBody>
                  <a:tcPr>
                    <a:solidFill>
                      <a:srgbClr val="131D2A"/>
                    </a:solidFill>
                  </a:tcPr>
                </a:tc>
              </a:tr>
              <a:tr h="457200">
                <a:tc>
                  <a:txBody>
                    <a:bodyPr/>
                    <a:lstStyle/>
                    <a:p>
                      <a:pPr algn="ctr">
                        <a:defRPr sz="950" b="1">
                          <a:solidFill>
                            <a:srgbClr val="E2E8F0"/>
                          </a:solidFill>
                        </a:defRPr>
                      </a:pPr>
                      <a:r>
                        <a:t>C07</a:t>
                      </a:r>
                    </a:p>
                  </a:txBody>
                  <a:tcPr>
                    <a:solidFill>
                      <a:srgbClr val="131D2A"/>
                    </a:solidFill>
                  </a:tcPr>
                </a:tc>
                <a:tc>
                  <a:txBody>
                    <a:bodyPr/>
                    <a:lstStyle/>
                    <a:p>
                      <a:pPr algn="l">
                        <a:defRPr sz="950">
                          <a:solidFill>
                            <a:srgbClr val="E2E8F0"/>
                          </a:solidFill>
                        </a:defRPr>
                      </a:pPr>
                      <a:r>
                        <a:t>SNP Care Management</a:t>
                      </a:r>
                    </a:p>
                  </a:txBody>
                  <a:tcPr>
                    <a:solidFill>
                      <a:srgbClr val="131D2A"/>
                    </a:solidFill>
                  </a:tcPr>
                </a:tc>
                <a:tc>
                  <a:txBody>
                    <a:bodyPr/>
                    <a:lstStyle/>
                    <a:p>
                      <a:pPr algn="ctr">
                        <a:defRPr sz="950">
                          <a:solidFill>
                            <a:srgbClr val="E2E8F0"/>
                          </a:solidFill>
                        </a:defRPr>
                      </a:pPr>
                      <a:r>
                        <a:t>1.0x</a:t>
                      </a:r>
                    </a:p>
                  </a:txBody>
                  <a:tcPr>
                    <a:solidFill>
                      <a:srgbClr val="131D2A"/>
                    </a:solidFill>
                  </a:tcPr>
                </a:tc>
                <a:tc>
                  <a:txBody>
                    <a:bodyPr/>
                    <a:lstStyle/>
                    <a:p>
                      <a:pPr algn="ctr">
                        <a:defRPr sz="950">
                          <a:solidFill>
                            <a:srgbClr val="E2E8F0"/>
                          </a:solidFill>
                        </a:defRPr>
                      </a:pPr>
                      <a:r>
                        <a:t>73.00%</a:t>
                      </a:r>
                    </a:p>
                  </a:txBody>
                  <a:tcPr>
                    <a:solidFill>
                      <a:srgbClr val="131D2A"/>
                    </a:solidFill>
                  </a:tcPr>
                </a:tc>
                <a:tc>
                  <a:txBody>
                    <a:bodyPr/>
                    <a:lstStyle/>
                    <a:p>
                      <a:pPr algn="ctr">
                        <a:defRPr sz="950">
                          <a:solidFill>
                            <a:srgbClr val="E2E8F0"/>
                          </a:solidFill>
                        </a:defRPr>
                      </a:pPr>
                      <a:r>
                        <a:t>78.00%</a:t>
                      </a:r>
                    </a:p>
                  </a:txBody>
                  <a:tcPr>
                    <a:solidFill>
                      <a:srgbClr val="131D2A"/>
                    </a:solidFill>
                  </a:tcPr>
                </a:tc>
                <a:tc>
                  <a:txBody>
                    <a:bodyPr/>
                    <a:lstStyle/>
                    <a:p>
                      <a:pPr algn="ctr">
                        <a:defRPr sz="950" b="1">
                          <a:solidFill>
                            <a:srgbClr val="EF4444"/>
                          </a:solidFill>
                        </a:defRPr>
                      </a:pPr>
                      <a:r>
                        <a:t>+5.00 pts</a:t>
                      </a:r>
                    </a:p>
                  </a:txBody>
                  <a:tcPr>
                    <a:solidFill>
                      <a:srgbClr val="131D2A"/>
                    </a:solidFill>
                  </a:tcPr>
                </a:tc>
                <a:tc>
                  <a:txBody>
                    <a:bodyPr/>
                    <a:lstStyle/>
                    <a:p>
                      <a:pPr algn="l">
                        <a:defRPr sz="950">
                          <a:solidFill>
                            <a:srgbClr val="E2E8F0"/>
                          </a:solidFill>
                        </a:defRPr>
                      </a:pPr>
                      <a:r>
                        <a:t>Clamped at statutory 5.00 pt guardrail cap</a:t>
                      </a:r>
                    </a:p>
                  </a:txBody>
                  <a:tcPr>
                    <a:solidFill>
                      <a:srgbClr val="131D2A"/>
                    </a:solidFill>
                  </a:tcPr>
                </a:tc>
              </a:tr>
              <a:tr h="457200">
                <a:tc>
                  <a:txBody>
                    <a:bodyPr/>
                    <a:lstStyle/>
                    <a:p>
                      <a:pPr algn="ctr">
                        <a:defRPr sz="950" b="1">
                          <a:solidFill>
                            <a:srgbClr val="E2E8F0"/>
                          </a:solidFill>
                        </a:defRPr>
                      </a:pPr>
                      <a:r>
                        <a:t>D07</a:t>
                      </a:r>
                    </a:p>
                  </a:txBody>
                  <a:tcPr>
                    <a:solidFill>
                      <a:srgbClr val="131D2A"/>
                    </a:solidFill>
                  </a:tcPr>
                </a:tc>
                <a:tc>
                  <a:txBody>
                    <a:bodyPr/>
                    <a:lstStyle/>
                    <a:p>
                      <a:pPr algn="l">
                        <a:defRPr sz="950">
                          <a:solidFill>
                            <a:srgbClr val="E2E8F0"/>
                          </a:solidFill>
                        </a:defRPr>
                      </a:pPr>
                      <a:r>
                        <a:t>MPF Price Accuracy</a:t>
                      </a:r>
                    </a:p>
                  </a:txBody>
                  <a:tcPr>
                    <a:solidFill>
                      <a:srgbClr val="131D2A"/>
                    </a:solidFill>
                  </a:tcPr>
                </a:tc>
                <a:tc>
                  <a:txBody>
                    <a:bodyPr/>
                    <a:lstStyle/>
                    <a:p>
                      <a:pPr algn="ctr">
                        <a:defRPr sz="950">
                          <a:solidFill>
                            <a:srgbClr val="E2E8F0"/>
                          </a:solidFill>
                        </a:defRPr>
                      </a:pPr>
                      <a:r>
                        <a:t>1.0x</a:t>
                      </a:r>
                    </a:p>
                  </a:txBody>
                  <a:tcPr>
                    <a:solidFill>
                      <a:srgbClr val="131D2A"/>
                    </a:solidFill>
                  </a:tcPr>
                </a:tc>
                <a:tc>
                  <a:txBody>
                    <a:bodyPr/>
                    <a:lstStyle/>
                    <a:p>
                      <a:pPr algn="ctr">
                        <a:defRPr sz="950">
                          <a:solidFill>
                            <a:srgbClr val="E2E8F0"/>
                          </a:solidFill>
                        </a:defRPr>
                      </a:pPr>
                      <a:r>
                        <a:t>94.00%</a:t>
                      </a:r>
                    </a:p>
                  </a:txBody>
                  <a:tcPr>
                    <a:solidFill>
                      <a:srgbClr val="131D2A"/>
                    </a:solidFill>
                  </a:tcPr>
                </a:tc>
                <a:tc>
                  <a:txBody>
                    <a:bodyPr/>
                    <a:lstStyle/>
                    <a:p>
                      <a:pPr algn="ctr">
                        <a:defRPr sz="950">
                          <a:solidFill>
                            <a:srgbClr val="E2E8F0"/>
                          </a:solidFill>
                        </a:defRPr>
                      </a:pPr>
                      <a:r>
                        <a:t>99.00%</a:t>
                      </a:r>
                    </a:p>
                  </a:txBody>
                  <a:tcPr>
                    <a:solidFill>
                      <a:srgbClr val="131D2A"/>
                    </a:solidFill>
                  </a:tcPr>
                </a:tc>
                <a:tc>
                  <a:txBody>
                    <a:bodyPr/>
                    <a:lstStyle/>
                    <a:p>
                      <a:pPr algn="ctr">
                        <a:defRPr sz="950" b="1">
                          <a:solidFill>
                            <a:srgbClr val="EF4444"/>
                          </a:solidFill>
                        </a:defRPr>
                      </a:pPr>
                      <a:r>
                        <a:t>+5.00 pts</a:t>
                      </a:r>
                    </a:p>
                  </a:txBody>
                  <a:tcPr>
                    <a:solidFill>
                      <a:srgbClr val="131D2A"/>
                    </a:solidFill>
                  </a:tcPr>
                </a:tc>
                <a:tc>
                  <a:txBody>
                    <a:bodyPr/>
                    <a:lstStyle/>
                    <a:p>
                      <a:pPr algn="l">
                        <a:defRPr sz="950">
                          <a:solidFill>
                            <a:srgbClr val="E2E8F0"/>
                          </a:solidFill>
                        </a:defRPr>
                      </a:pPr>
                      <a:r>
                        <a:t>Clamped at statutory 5.00 pt cap; 99% hurdle</a:t>
                      </a:r>
                    </a:p>
                  </a:txBody>
                  <a:tcPr>
                    <a:solidFill>
                      <a:srgbClr val="131D2A"/>
                    </a:solidFill>
                  </a:tcPr>
                </a:tc>
              </a:tr>
              <a:tr h="457200">
                <a:tc>
                  <a:txBody>
                    <a:bodyPr/>
                    <a:lstStyle/>
                    <a:p>
                      <a:pPr algn="ctr">
                        <a:defRPr sz="950" b="1">
                          <a:solidFill>
                            <a:srgbClr val="E2E8F0"/>
                          </a:solidFill>
                        </a:defRPr>
                      </a:pPr>
                      <a:r>
                        <a:t>C14</a:t>
                      </a:r>
                    </a:p>
                  </a:txBody>
                  <a:tcPr>
                    <a:solidFill>
                      <a:srgbClr val="131D2A"/>
                    </a:solidFill>
                  </a:tcPr>
                </a:tc>
                <a:tc>
                  <a:txBody>
                    <a:bodyPr/>
                    <a:lstStyle/>
                    <a:p>
                      <a:pPr algn="l">
                        <a:defRPr sz="950">
                          <a:solidFill>
                            <a:srgbClr val="E2E8F0"/>
                          </a:solidFill>
                        </a:defRPr>
                      </a:pPr>
                      <a:r>
                        <a:t>Controlling High Blood Pressure</a:t>
                      </a:r>
                    </a:p>
                  </a:txBody>
                  <a:tcPr>
                    <a:solidFill>
                      <a:srgbClr val="131D2A"/>
                    </a:solidFill>
                  </a:tcPr>
                </a:tc>
                <a:tc>
                  <a:txBody>
                    <a:bodyPr/>
                    <a:lstStyle/>
                    <a:p>
                      <a:pPr algn="ctr">
                        <a:defRPr sz="950">
                          <a:solidFill>
                            <a:srgbClr val="E2E8F0"/>
                          </a:solidFill>
                        </a:defRPr>
                      </a:pPr>
                      <a:r>
                        <a:t>3.0x</a:t>
                      </a:r>
                    </a:p>
                  </a:txBody>
                  <a:tcPr>
                    <a:solidFill>
                      <a:srgbClr val="131D2A"/>
                    </a:solidFill>
                  </a:tcPr>
                </a:tc>
                <a:tc>
                  <a:txBody>
                    <a:bodyPr/>
                    <a:lstStyle/>
                    <a:p>
                      <a:pPr algn="ctr">
                        <a:defRPr sz="950">
                          <a:solidFill>
                            <a:srgbClr val="E2E8F0"/>
                          </a:solidFill>
                        </a:defRPr>
                      </a:pPr>
                      <a:r>
                        <a:t>80.00%</a:t>
                      </a:r>
                    </a:p>
                  </a:txBody>
                  <a:tcPr>
                    <a:solidFill>
                      <a:srgbClr val="131D2A"/>
                    </a:solidFill>
                  </a:tcPr>
                </a:tc>
                <a:tc>
                  <a:txBody>
                    <a:bodyPr/>
                    <a:lstStyle/>
                    <a:p>
                      <a:pPr algn="ctr">
                        <a:defRPr sz="950">
                          <a:solidFill>
                            <a:srgbClr val="E2E8F0"/>
                          </a:solidFill>
                        </a:defRPr>
                      </a:pPr>
                      <a:r>
                        <a:t>84.00%</a:t>
                      </a:r>
                    </a:p>
                  </a:txBody>
                  <a:tcPr>
                    <a:solidFill>
                      <a:srgbClr val="131D2A"/>
                    </a:solidFill>
                  </a:tcPr>
                </a:tc>
                <a:tc>
                  <a:txBody>
                    <a:bodyPr/>
                    <a:lstStyle/>
                    <a:p>
                      <a:pPr algn="ctr">
                        <a:defRPr sz="950" b="1">
                          <a:solidFill>
                            <a:srgbClr val="EF4444"/>
                          </a:solidFill>
                        </a:defRPr>
                      </a:pPr>
                      <a:r>
                        <a:t>+4.00 pts</a:t>
                      </a:r>
                    </a:p>
                  </a:txBody>
                  <a:tcPr>
                    <a:solidFill>
                      <a:srgbClr val="131D2A"/>
                    </a:solidFill>
                  </a:tcPr>
                </a:tc>
                <a:tc>
                  <a:txBody>
                    <a:bodyPr/>
                    <a:lstStyle/>
                    <a:p>
                      <a:pPr algn="l">
                        <a:defRPr sz="950">
                          <a:solidFill>
                            <a:srgbClr val="E2E8F0"/>
                          </a:solidFill>
                        </a:defRPr>
                      </a:pPr>
                      <a:r>
                        <a:t>Triple-weight clinical pressure</a:t>
                      </a:r>
                    </a:p>
                  </a:txBody>
                  <a:tcPr>
                    <a:solidFill>
                      <a:srgbClr val="131D2A"/>
                    </a:solidFill>
                  </a:tcPr>
                </a:tc>
              </a:tr>
              <a:tr h="457200">
                <a:tc>
                  <a:txBody>
                    <a:bodyPr/>
                    <a:lstStyle/>
                    <a:p>
                      <a:pPr algn="ctr">
                        <a:defRPr sz="950" b="1">
                          <a:solidFill>
                            <a:srgbClr val="E2E8F0"/>
                          </a:solidFill>
                        </a:defRPr>
                      </a:pPr>
                      <a:r>
                        <a:t>C12</a:t>
                      </a:r>
                    </a:p>
                  </a:txBody>
                  <a:tcPr>
                    <a:solidFill>
                      <a:srgbClr val="131D2A"/>
                    </a:solidFill>
                  </a:tcPr>
                </a:tc>
                <a:tc>
                  <a:txBody>
                    <a:bodyPr/>
                    <a:lstStyle/>
                    <a:p>
                      <a:pPr algn="l">
                        <a:defRPr sz="950">
                          <a:solidFill>
                            <a:srgbClr val="E2E8F0"/>
                          </a:solidFill>
                        </a:defRPr>
                      </a:pPr>
                      <a:r>
                        <a:t>Diabetes Care – Blood Sugar Controlled</a:t>
                      </a:r>
                    </a:p>
                  </a:txBody>
                  <a:tcPr>
                    <a:solidFill>
                      <a:srgbClr val="131D2A"/>
                    </a:solidFill>
                  </a:tcPr>
                </a:tc>
                <a:tc>
                  <a:txBody>
                    <a:bodyPr/>
                    <a:lstStyle/>
                    <a:p>
                      <a:pPr algn="ctr">
                        <a:defRPr sz="950">
                          <a:solidFill>
                            <a:srgbClr val="E2E8F0"/>
                          </a:solidFill>
                        </a:defRPr>
                      </a:pPr>
                      <a:r>
                        <a:t>3.0x</a:t>
                      </a:r>
                    </a:p>
                  </a:txBody>
                  <a:tcPr>
                    <a:solidFill>
                      <a:srgbClr val="131D2A"/>
                    </a:solidFill>
                  </a:tcPr>
                </a:tc>
                <a:tc>
                  <a:txBody>
                    <a:bodyPr/>
                    <a:lstStyle/>
                    <a:p>
                      <a:pPr algn="ctr">
                        <a:defRPr sz="950">
                          <a:solidFill>
                            <a:srgbClr val="E2E8F0"/>
                          </a:solidFill>
                        </a:defRPr>
                      </a:pPr>
                      <a:r>
                        <a:t>87.00%</a:t>
                      </a:r>
                    </a:p>
                  </a:txBody>
                  <a:tcPr>
                    <a:solidFill>
                      <a:srgbClr val="131D2A"/>
                    </a:solidFill>
                  </a:tcPr>
                </a:tc>
                <a:tc>
                  <a:txBody>
                    <a:bodyPr/>
                    <a:lstStyle/>
                    <a:p>
                      <a:pPr algn="ctr">
                        <a:defRPr sz="950">
                          <a:solidFill>
                            <a:srgbClr val="E2E8F0"/>
                          </a:solidFill>
                        </a:defRPr>
                      </a:pPr>
                      <a:r>
                        <a:t>89.00%</a:t>
                      </a:r>
                    </a:p>
                  </a:txBody>
                  <a:tcPr>
                    <a:solidFill>
                      <a:srgbClr val="131D2A"/>
                    </a:solidFill>
                  </a:tcPr>
                </a:tc>
                <a:tc>
                  <a:txBody>
                    <a:bodyPr/>
                    <a:lstStyle/>
                    <a:p>
                      <a:pPr algn="ctr">
                        <a:defRPr sz="950" b="1">
                          <a:solidFill>
                            <a:srgbClr val="EF4444"/>
                          </a:solidFill>
                        </a:defRPr>
                      </a:pPr>
                      <a:r>
                        <a:t>+2.00 pts</a:t>
                      </a:r>
                    </a:p>
                  </a:txBody>
                  <a:tcPr>
                    <a:solidFill>
                      <a:srgbClr val="131D2A"/>
                    </a:solidFill>
                  </a:tcPr>
                </a:tc>
                <a:tc>
                  <a:txBody>
                    <a:bodyPr/>
                    <a:lstStyle/>
                    <a:p>
                      <a:pPr algn="l">
                        <a:defRPr sz="950">
                          <a:solidFill>
                            <a:srgbClr val="E2E8F0"/>
                          </a:solidFill>
                        </a:defRPr>
                      </a:pPr>
                      <a:r>
                        <a:t>Triple-weight glycemic tightening</a:t>
                      </a:r>
                    </a:p>
                  </a:txBody>
                  <a:tcPr>
                    <a:solidFill>
                      <a:srgbClr val="131D2A"/>
                    </a:solidFill>
                  </a:tcPr>
                </a:tc>
              </a:tr>
            </a:tbl>
          </a:graphicData>
        </a:graphic>
      </p:graphicFrame>
      <p:sp>
        <p:nvSpPr>
          <p:cNvPr id="8" name="TextBox 7"/>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5 OF 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728655" cy="256032"/>
          </a:xfrm>
          <a:prstGeom prst="rect">
            <a:avLst/>
          </a:prstGeom>
          <a:noFill/>
        </p:spPr>
        <p:txBody>
          <a:bodyPr wrap="square">
            <a:spAutoFit/>
          </a:bodyPr>
          <a:lstStyle/>
          <a:p>
            <a:pPr>
              <a:defRPr sz="900" b="1">
                <a:solidFill>
                  <a:srgbClr val="10B981"/>
                </a:solidFill>
              </a:defRPr>
            </a:pPr>
            <a:r>
              <a:t>GEOGRAPHIC INTELLIGENCE · STATE-LEVEL VULNERABILITY ANALYSIS</a:t>
            </a:r>
          </a:p>
        </p:txBody>
      </p:sp>
      <p:sp>
        <p:nvSpPr>
          <p:cNvPr id="4" name="TextBox 3"/>
          <p:cNvSpPr txBox="1"/>
          <p:nvPr/>
        </p:nvSpPr>
        <p:spPr>
          <a:xfrm>
            <a:off x="731520" y="621792"/>
            <a:ext cx="10728655" cy="594360"/>
          </a:xfrm>
          <a:prstGeom prst="rect">
            <a:avLst/>
          </a:prstGeom>
          <a:noFill/>
        </p:spPr>
        <p:txBody>
          <a:bodyPr wrap="square">
            <a:spAutoFit/>
          </a:bodyPr>
          <a:lstStyle/>
          <a:p>
            <a:pPr>
              <a:defRPr sz="1700" b="1">
                <a:solidFill>
                  <a:srgbClr val="FFFFFF"/>
                </a:solidFill>
              </a:defRPr>
            </a:pPr>
            <a:r>
              <a:t>Geographic Vulnerability: The Southeast and Rust Belt absorbed catastrophic 4-Star enrollment losses</a:t>
            </a:r>
          </a:p>
        </p:txBody>
      </p:sp>
      <p:graphicFrame>
        <p:nvGraphicFramePr>
          <p:cNvPr id="5" name="Table 4"/>
          <p:cNvGraphicFramePr>
            <a:graphicFrameLocks noGrp="1"/>
          </p:cNvGraphicFramePr>
          <p:nvPr/>
        </p:nvGraphicFramePr>
        <p:xfrm>
          <a:off x="731520" y="1371600"/>
          <a:ext cx="10728655" cy="4754880"/>
        </p:xfrm>
        <a:graphic>
          <a:graphicData uri="http://schemas.openxmlformats.org/drawingml/2006/table">
            <a:tbl>
              <a:tblPr firstRow="1" bandRow="1">
                <a:tableStyleId>{5C22544A-7EE6-4342-B048-85BDC9FD1C3A}</a:tableStyleId>
              </a:tblPr>
              <a:tblGrid>
                <a:gridCol w="1645920"/>
                <a:gridCol w="1463040"/>
                <a:gridCol w="1645920"/>
                <a:gridCol w="1645920"/>
                <a:gridCol w="2011680"/>
                <a:gridCol w="2316175"/>
              </a:tblGrid>
              <a:tr h="432261">
                <a:tc>
                  <a:txBody>
                    <a:bodyPr/>
                    <a:lstStyle/>
                    <a:p>
                      <a:pPr algn="l">
                        <a:defRPr sz="900" b="1">
                          <a:solidFill>
                            <a:srgbClr val="FFFFFF"/>
                          </a:solidFill>
                        </a:defRPr>
                      </a:pPr>
                      <a:r>
                        <a:t>STATE</a:t>
                      </a:r>
                    </a:p>
                  </a:txBody>
                  <a:tcPr>
                    <a:solidFill>
                      <a:srgbClr val="062A24"/>
                    </a:solidFill>
                  </a:tcPr>
                </a:tc>
                <a:tc>
                  <a:txBody>
                    <a:bodyPr/>
                    <a:lstStyle/>
                    <a:p>
                      <a:pPr algn="ctr">
                        <a:defRPr sz="900" b="1">
                          <a:solidFill>
                            <a:srgbClr val="FFFFFF"/>
                          </a:solidFill>
                        </a:defRPr>
                      </a:pPr>
                      <a:r>
                        <a:t>TOTAL MA LIVES</a:t>
                      </a:r>
                    </a:p>
                  </a:txBody>
                  <a:tcPr>
                    <a:solidFill>
                      <a:srgbClr val="062A24"/>
                    </a:solidFill>
                  </a:tcPr>
                </a:tc>
                <a:tc>
                  <a:txBody>
                    <a:bodyPr/>
                    <a:lstStyle/>
                    <a:p>
                      <a:pPr algn="ctr">
                        <a:defRPr sz="900" b="1">
                          <a:solidFill>
                            <a:srgbClr val="FFFFFF"/>
                          </a:solidFill>
                        </a:defRPr>
                      </a:pPr>
                      <a:r>
                        <a:t>2026 4★+ %</a:t>
                      </a:r>
                    </a:p>
                  </a:txBody>
                  <a:tcPr>
                    <a:solidFill>
                      <a:srgbClr val="062A24"/>
                    </a:solidFill>
                  </a:tcPr>
                </a:tc>
                <a:tc>
                  <a:txBody>
                    <a:bodyPr/>
                    <a:lstStyle/>
                    <a:p>
                      <a:pPr algn="ctr">
                        <a:defRPr sz="900" b="1">
                          <a:solidFill>
                            <a:srgbClr val="FFFFFF"/>
                          </a:solidFill>
                        </a:defRPr>
                      </a:pPr>
                      <a:r>
                        <a:t>2027 4★+ %</a:t>
                      </a:r>
                    </a:p>
                  </a:txBody>
                  <a:tcPr>
                    <a:solidFill>
                      <a:srgbClr val="062A24"/>
                    </a:solidFill>
                  </a:tcPr>
                </a:tc>
                <a:tc>
                  <a:txBody>
                    <a:bodyPr/>
                    <a:lstStyle/>
                    <a:p>
                      <a:pPr algn="ctr">
                        <a:defRPr sz="900" b="1">
                          <a:solidFill>
                            <a:srgbClr val="FFFFFF"/>
                          </a:solidFill>
                        </a:defRPr>
                      </a:pPr>
                      <a:r>
                        <a:t>PERCENTAGE POINT DELTA</a:t>
                      </a:r>
                    </a:p>
                  </a:txBody>
                  <a:tcPr>
                    <a:solidFill>
                      <a:srgbClr val="062A24"/>
                    </a:solidFill>
                  </a:tcPr>
                </a:tc>
                <a:tc>
                  <a:txBody>
                    <a:bodyPr/>
                    <a:lstStyle/>
                    <a:p>
                      <a:pPr algn="ctr">
                        <a:defRPr sz="900" b="1">
                          <a:solidFill>
                            <a:srgbClr val="FFFFFF"/>
                          </a:solidFill>
                        </a:defRPr>
                      </a:pPr>
                      <a:r>
                        <a:t>NET AFFECTED LIVES</a:t>
                      </a:r>
                    </a:p>
                  </a:txBody>
                  <a:tcPr>
                    <a:solidFill>
                      <a:srgbClr val="062A24"/>
                    </a:solidFill>
                  </a:tcPr>
                </a:tc>
              </a:tr>
              <a:tr h="432261">
                <a:tc>
                  <a:txBody>
                    <a:bodyPr/>
                    <a:lstStyle/>
                    <a:p>
                      <a:pPr algn="l">
                        <a:defRPr sz="950" b="1">
                          <a:solidFill>
                            <a:srgbClr val="E2E8F0"/>
                          </a:solidFill>
                        </a:defRPr>
                      </a:pPr>
                      <a:r>
                        <a:t>Rhode Island (RI)</a:t>
                      </a:r>
                    </a:p>
                  </a:txBody>
                  <a:tcPr>
                    <a:solidFill>
                      <a:srgbClr val="131D2A"/>
                    </a:solidFill>
                  </a:tcPr>
                </a:tc>
                <a:tc>
                  <a:txBody>
                    <a:bodyPr/>
                    <a:lstStyle/>
                    <a:p>
                      <a:pPr algn="ctr">
                        <a:defRPr sz="950">
                          <a:solidFill>
                            <a:srgbClr val="E2E8F0"/>
                          </a:solidFill>
                        </a:defRPr>
                      </a:pPr>
                      <a:r>
                        <a:t>140,592</a:t>
                      </a:r>
                    </a:p>
                  </a:txBody>
                  <a:tcPr>
                    <a:solidFill>
                      <a:srgbClr val="131D2A"/>
                    </a:solidFill>
                  </a:tcPr>
                </a:tc>
                <a:tc>
                  <a:txBody>
                    <a:bodyPr/>
                    <a:lstStyle/>
                    <a:p>
                      <a:pPr algn="ctr">
                        <a:defRPr sz="950">
                          <a:solidFill>
                            <a:srgbClr val="E2E8F0"/>
                          </a:solidFill>
                        </a:defRPr>
                      </a:pPr>
                      <a:r>
                        <a:t>78.68%</a:t>
                      </a:r>
                    </a:p>
                  </a:txBody>
                  <a:tcPr>
                    <a:solidFill>
                      <a:srgbClr val="131D2A"/>
                    </a:solidFill>
                  </a:tcPr>
                </a:tc>
                <a:tc>
                  <a:txBody>
                    <a:bodyPr/>
                    <a:lstStyle/>
                    <a:p>
                      <a:pPr algn="ctr">
                        <a:defRPr sz="950">
                          <a:solidFill>
                            <a:srgbClr val="E2E8F0"/>
                          </a:solidFill>
                        </a:defRPr>
                      </a:pPr>
                      <a:r>
                        <a:t>29.80%</a:t>
                      </a:r>
                    </a:p>
                  </a:txBody>
                  <a:tcPr>
                    <a:solidFill>
                      <a:srgbClr val="131D2A"/>
                    </a:solidFill>
                  </a:tcPr>
                </a:tc>
                <a:tc>
                  <a:txBody>
                    <a:bodyPr/>
                    <a:lstStyle/>
                    <a:p>
                      <a:pPr algn="ctr">
                        <a:defRPr sz="950" b="1">
                          <a:solidFill>
                            <a:srgbClr val="EF4444"/>
                          </a:solidFill>
                        </a:defRPr>
                      </a:pPr>
                      <a:r>
                        <a:t>-48.88 pts</a:t>
                      </a:r>
                    </a:p>
                  </a:txBody>
                  <a:tcPr>
                    <a:solidFill>
                      <a:srgbClr val="131D2A"/>
                    </a:solidFill>
                  </a:tcPr>
                </a:tc>
                <a:tc>
                  <a:txBody>
                    <a:bodyPr/>
                    <a:lstStyle/>
                    <a:p>
                      <a:pPr algn="ctr">
                        <a:defRPr sz="950">
                          <a:solidFill>
                            <a:srgbClr val="EF4444"/>
                          </a:solidFill>
                        </a:defRPr>
                      </a:pPr>
                      <a:r>
                        <a:t>-68,717 lives (Severe Crisis)</a:t>
                      </a:r>
                    </a:p>
                  </a:txBody>
                  <a:tcPr>
                    <a:solidFill>
                      <a:srgbClr val="131D2A"/>
                    </a:solidFill>
                  </a:tcPr>
                </a:tc>
              </a:tr>
              <a:tr h="432261">
                <a:tc>
                  <a:txBody>
                    <a:bodyPr/>
                    <a:lstStyle/>
                    <a:p>
                      <a:pPr algn="l">
                        <a:defRPr sz="950" b="1">
                          <a:solidFill>
                            <a:srgbClr val="E2E8F0"/>
                          </a:solidFill>
                        </a:defRPr>
                      </a:pPr>
                      <a:r>
                        <a:t>Louisiana (LA)</a:t>
                      </a:r>
                    </a:p>
                  </a:txBody>
                  <a:tcPr>
                    <a:solidFill>
                      <a:srgbClr val="131D2A"/>
                    </a:solidFill>
                  </a:tcPr>
                </a:tc>
                <a:tc>
                  <a:txBody>
                    <a:bodyPr/>
                    <a:lstStyle/>
                    <a:p>
                      <a:pPr algn="ctr">
                        <a:defRPr sz="950">
                          <a:solidFill>
                            <a:srgbClr val="E2E8F0"/>
                          </a:solidFill>
                        </a:defRPr>
                      </a:pPr>
                      <a:r>
                        <a:t>489,280</a:t>
                      </a:r>
                    </a:p>
                  </a:txBody>
                  <a:tcPr>
                    <a:solidFill>
                      <a:srgbClr val="131D2A"/>
                    </a:solidFill>
                  </a:tcPr>
                </a:tc>
                <a:tc>
                  <a:txBody>
                    <a:bodyPr/>
                    <a:lstStyle/>
                    <a:p>
                      <a:pPr algn="ctr">
                        <a:defRPr sz="950">
                          <a:solidFill>
                            <a:srgbClr val="E2E8F0"/>
                          </a:solidFill>
                        </a:defRPr>
                      </a:pPr>
                      <a:r>
                        <a:t>84.62%</a:t>
                      </a:r>
                    </a:p>
                  </a:txBody>
                  <a:tcPr>
                    <a:solidFill>
                      <a:srgbClr val="131D2A"/>
                    </a:solidFill>
                  </a:tcPr>
                </a:tc>
                <a:tc>
                  <a:txBody>
                    <a:bodyPr/>
                    <a:lstStyle/>
                    <a:p>
                      <a:pPr algn="ctr">
                        <a:defRPr sz="950">
                          <a:solidFill>
                            <a:srgbClr val="E2E8F0"/>
                          </a:solidFill>
                        </a:defRPr>
                      </a:pPr>
                      <a:r>
                        <a:t>49.25%</a:t>
                      </a:r>
                    </a:p>
                  </a:txBody>
                  <a:tcPr>
                    <a:solidFill>
                      <a:srgbClr val="131D2A"/>
                    </a:solidFill>
                  </a:tcPr>
                </a:tc>
                <a:tc>
                  <a:txBody>
                    <a:bodyPr/>
                    <a:lstStyle/>
                    <a:p>
                      <a:pPr algn="ctr">
                        <a:defRPr sz="950" b="1">
                          <a:solidFill>
                            <a:srgbClr val="EF4444"/>
                          </a:solidFill>
                        </a:defRPr>
                      </a:pPr>
                      <a:r>
                        <a:t>-35.36 pts</a:t>
                      </a:r>
                    </a:p>
                  </a:txBody>
                  <a:tcPr>
                    <a:solidFill>
                      <a:srgbClr val="131D2A"/>
                    </a:solidFill>
                  </a:tcPr>
                </a:tc>
                <a:tc>
                  <a:txBody>
                    <a:bodyPr/>
                    <a:lstStyle/>
                    <a:p>
                      <a:pPr algn="ctr">
                        <a:defRPr sz="950">
                          <a:solidFill>
                            <a:srgbClr val="EF4444"/>
                          </a:solidFill>
                        </a:defRPr>
                      </a:pPr>
                      <a:r>
                        <a:t>-173,015 lives (Severe Crisis)</a:t>
                      </a:r>
                    </a:p>
                  </a:txBody>
                  <a:tcPr>
                    <a:solidFill>
                      <a:srgbClr val="131D2A"/>
                    </a:solidFill>
                  </a:tcPr>
                </a:tc>
              </a:tr>
              <a:tr h="432261">
                <a:tc>
                  <a:txBody>
                    <a:bodyPr/>
                    <a:lstStyle/>
                    <a:p>
                      <a:pPr algn="l">
                        <a:defRPr sz="950" b="1">
                          <a:solidFill>
                            <a:srgbClr val="E2E8F0"/>
                          </a:solidFill>
                        </a:defRPr>
                      </a:pPr>
                      <a:r>
                        <a:t>Tennessee (TN)</a:t>
                      </a:r>
                    </a:p>
                  </a:txBody>
                  <a:tcPr>
                    <a:solidFill>
                      <a:srgbClr val="131D2A"/>
                    </a:solidFill>
                  </a:tcPr>
                </a:tc>
                <a:tc>
                  <a:txBody>
                    <a:bodyPr/>
                    <a:lstStyle/>
                    <a:p>
                      <a:pPr algn="ctr">
                        <a:defRPr sz="950">
                          <a:solidFill>
                            <a:srgbClr val="E2E8F0"/>
                          </a:solidFill>
                        </a:defRPr>
                      </a:pPr>
                      <a:r>
                        <a:t>748,909</a:t>
                      </a:r>
                    </a:p>
                  </a:txBody>
                  <a:tcPr>
                    <a:solidFill>
                      <a:srgbClr val="131D2A"/>
                    </a:solidFill>
                  </a:tcPr>
                </a:tc>
                <a:tc>
                  <a:txBody>
                    <a:bodyPr/>
                    <a:lstStyle/>
                    <a:p>
                      <a:pPr algn="ctr">
                        <a:defRPr sz="950">
                          <a:solidFill>
                            <a:srgbClr val="E2E8F0"/>
                          </a:solidFill>
                        </a:defRPr>
                      </a:pPr>
                      <a:r>
                        <a:t>77.34%</a:t>
                      </a:r>
                    </a:p>
                  </a:txBody>
                  <a:tcPr>
                    <a:solidFill>
                      <a:srgbClr val="131D2A"/>
                    </a:solidFill>
                  </a:tcPr>
                </a:tc>
                <a:tc>
                  <a:txBody>
                    <a:bodyPr/>
                    <a:lstStyle/>
                    <a:p>
                      <a:pPr algn="ctr">
                        <a:defRPr sz="950">
                          <a:solidFill>
                            <a:srgbClr val="E2E8F0"/>
                          </a:solidFill>
                        </a:defRPr>
                      </a:pPr>
                      <a:r>
                        <a:t>44.11%</a:t>
                      </a:r>
                    </a:p>
                  </a:txBody>
                  <a:tcPr>
                    <a:solidFill>
                      <a:srgbClr val="131D2A"/>
                    </a:solidFill>
                  </a:tcPr>
                </a:tc>
                <a:tc>
                  <a:txBody>
                    <a:bodyPr/>
                    <a:lstStyle/>
                    <a:p>
                      <a:pPr algn="ctr">
                        <a:defRPr sz="950" b="1">
                          <a:solidFill>
                            <a:srgbClr val="EF4444"/>
                          </a:solidFill>
                        </a:defRPr>
                      </a:pPr>
                      <a:r>
                        <a:t>-33.24 pts</a:t>
                      </a:r>
                    </a:p>
                  </a:txBody>
                  <a:tcPr>
                    <a:solidFill>
                      <a:srgbClr val="131D2A"/>
                    </a:solidFill>
                  </a:tcPr>
                </a:tc>
                <a:tc>
                  <a:txBody>
                    <a:bodyPr/>
                    <a:lstStyle/>
                    <a:p>
                      <a:pPr algn="ctr">
                        <a:defRPr sz="950">
                          <a:solidFill>
                            <a:srgbClr val="EF4444"/>
                          </a:solidFill>
                        </a:defRPr>
                      </a:pPr>
                      <a:r>
                        <a:t>-248,900 lives (Severe Crisis)</a:t>
                      </a:r>
                    </a:p>
                  </a:txBody>
                  <a:tcPr>
                    <a:solidFill>
                      <a:srgbClr val="131D2A"/>
                    </a:solidFill>
                  </a:tcPr>
                </a:tc>
              </a:tr>
              <a:tr h="432261">
                <a:tc>
                  <a:txBody>
                    <a:bodyPr/>
                    <a:lstStyle/>
                    <a:p>
                      <a:pPr algn="l">
                        <a:defRPr sz="950" b="1">
                          <a:solidFill>
                            <a:srgbClr val="E2E8F0"/>
                          </a:solidFill>
                        </a:defRPr>
                      </a:pPr>
                      <a:r>
                        <a:t>Georgia (GA)</a:t>
                      </a:r>
                    </a:p>
                  </a:txBody>
                  <a:tcPr>
                    <a:solidFill>
                      <a:srgbClr val="131D2A"/>
                    </a:solidFill>
                  </a:tcPr>
                </a:tc>
                <a:tc>
                  <a:txBody>
                    <a:bodyPr/>
                    <a:lstStyle/>
                    <a:p>
                      <a:pPr algn="ctr">
                        <a:defRPr sz="950">
                          <a:solidFill>
                            <a:srgbClr val="E2E8F0"/>
                          </a:solidFill>
                        </a:defRPr>
                      </a:pPr>
                      <a:r>
                        <a:t>911,238</a:t>
                      </a:r>
                    </a:p>
                  </a:txBody>
                  <a:tcPr>
                    <a:solidFill>
                      <a:srgbClr val="131D2A"/>
                    </a:solidFill>
                  </a:tcPr>
                </a:tc>
                <a:tc>
                  <a:txBody>
                    <a:bodyPr/>
                    <a:lstStyle/>
                    <a:p>
                      <a:pPr algn="ctr">
                        <a:defRPr sz="950">
                          <a:solidFill>
                            <a:srgbClr val="E2E8F0"/>
                          </a:solidFill>
                        </a:defRPr>
                      </a:pPr>
                      <a:r>
                        <a:t>70.78%</a:t>
                      </a:r>
                    </a:p>
                  </a:txBody>
                  <a:tcPr>
                    <a:solidFill>
                      <a:srgbClr val="131D2A"/>
                    </a:solidFill>
                  </a:tcPr>
                </a:tc>
                <a:tc>
                  <a:txBody>
                    <a:bodyPr/>
                    <a:lstStyle/>
                    <a:p>
                      <a:pPr algn="ctr">
                        <a:defRPr sz="950">
                          <a:solidFill>
                            <a:srgbClr val="E2E8F0"/>
                          </a:solidFill>
                        </a:defRPr>
                      </a:pPr>
                      <a:r>
                        <a:t>37.62%</a:t>
                      </a:r>
                    </a:p>
                  </a:txBody>
                  <a:tcPr>
                    <a:solidFill>
                      <a:srgbClr val="131D2A"/>
                    </a:solidFill>
                  </a:tcPr>
                </a:tc>
                <a:tc>
                  <a:txBody>
                    <a:bodyPr/>
                    <a:lstStyle/>
                    <a:p>
                      <a:pPr algn="ctr">
                        <a:defRPr sz="950" b="1">
                          <a:solidFill>
                            <a:srgbClr val="EF4444"/>
                          </a:solidFill>
                        </a:defRPr>
                      </a:pPr>
                      <a:r>
                        <a:t>-33.16 pts</a:t>
                      </a:r>
                    </a:p>
                  </a:txBody>
                  <a:tcPr>
                    <a:solidFill>
                      <a:srgbClr val="131D2A"/>
                    </a:solidFill>
                  </a:tcPr>
                </a:tc>
                <a:tc>
                  <a:txBody>
                    <a:bodyPr/>
                    <a:lstStyle/>
                    <a:p>
                      <a:pPr algn="ctr">
                        <a:defRPr sz="950">
                          <a:solidFill>
                            <a:srgbClr val="EF4444"/>
                          </a:solidFill>
                        </a:defRPr>
                      </a:pPr>
                      <a:r>
                        <a:t>-302,167 lives (Severe Crisis)</a:t>
                      </a:r>
                    </a:p>
                  </a:txBody>
                  <a:tcPr>
                    <a:solidFill>
                      <a:srgbClr val="131D2A"/>
                    </a:solidFill>
                  </a:tcPr>
                </a:tc>
              </a:tr>
              <a:tr h="432261">
                <a:tc>
                  <a:txBody>
                    <a:bodyPr/>
                    <a:lstStyle/>
                    <a:p>
                      <a:pPr algn="l">
                        <a:defRPr sz="950" b="1">
                          <a:solidFill>
                            <a:srgbClr val="E2E8F0"/>
                          </a:solidFill>
                        </a:defRPr>
                      </a:pPr>
                      <a:r>
                        <a:t>Alabama (AL)</a:t>
                      </a:r>
                    </a:p>
                  </a:txBody>
                  <a:tcPr>
                    <a:solidFill>
                      <a:srgbClr val="131D2A"/>
                    </a:solidFill>
                  </a:tcPr>
                </a:tc>
                <a:tc>
                  <a:txBody>
                    <a:bodyPr/>
                    <a:lstStyle/>
                    <a:p>
                      <a:pPr algn="ctr">
                        <a:defRPr sz="950">
                          <a:solidFill>
                            <a:srgbClr val="E2E8F0"/>
                          </a:solidFill>
                        </a:defRPr>
                      </a:pPr>
                      <a:r>
                        <a:t>558,378</a:t>
                      </a:r>
                    </a:p>
                  </a:txBody>
                  <a:tcPr>
                    <a:solidFill>
                      <a:srgbClr val="131D2A"/>
                    </a:solidFill>
                  </a:tcPr>
                </a:tc>
                <a:tc>
                  <a:txBody>
                    <a:bodyPr/>
                    <a:lstStyle/>
                    <a:p>
                      <a:pPr algn="ctr">
                        <a:defRPr sz="950">
                          <a:solidFill>
                            <a:srgbClr val="E2E8F0"/>
                          </a:solidFill>
                        </a:defRPr>
                      </a:pPr>
                      <a:r>
                        <a:t>78.10%</a:t>
                      </a:r>
                    </a:p>
                  </a:txBody>
                  <a:tcPr>
                    <a:solidFill>
                      <a:srgbClr val="131D2A"/>
                    </a:solidFill>
                  </a:tcPr>
                </a:tc>
                <a:tc>
                  <a:txBody>
                    <a:bodyPr/>
                    <a:lstStyle/>
                    <a:p>
                      <a:pPr algn="ctr">
                        <a:defRPr sz="950">
                          <a:solidFill>
                            <a:srgbClr val="E2E8F0"/>
                          </a:solidFill>
                        </a:defRPr>
                      </a:pPr>
                      <a:r>
                        <a:t>55.16%</a:t>
                      </a:r>
                    </a:p>
                  </a:txBody>
                  <a:tcPr>
                    <a:solidFill>
                      <a:srgbClr val="131D2A"/>
                    </a:solidFill>
                  </a:tcPr>
                </a:tc>
                <a:tc>
                  <a:txBody>
                    <a:bodyPr/>
                    <a:lstStyle/>
                    <a:p>
                      <a:pPr algn="ctr">
                        <a:defRPr sz="950" b="1">
                          <a:solidFill>
                            <a:srgbClr val="EF4444"/>
                          </a:solidFill>
                        </a:defRPr>
                      </a:pPr>
                      <a:r>
                        <a:t>-22.95 pts</a:t>
                      </a:r>
                    </a:p>
                  </a:txBody>
                  <a:tcPr>
                    <a:solidFill>
                      <a:srgbClr val="131D2A"/>
                    </a:solidFill>
                  </a:tcPr>
                </a:tc>
                <a:tc>
                  <a:txBody>
                    <a:bodyPr/>
                    <a:lstStyle/>
                    <a:p>
                      <a:pPr algn="ctr">
                        <a:defRPr sz="950">
                          <a:solidFill>
                            <a:srgbClr val="EF4444"/>
                          </a:solidFill>
                        </a:defRPr>
                      </a:pPr>
                      <a:r>
                        <a:t>-128,124 lives (High Risk)</a:t>
                      </a:r>
                    </a:p>
                  </a:txBody>
                  <a:tcPr>
                    <a:solidFill>
                      <a:srgbClr val="131D2A"/>
                    </a:solidFill>
                  </a:tcPr>
                </a:tc>
              </a:tr>
              <a:tr h="432261">
                <a:tc>
                  <a:txBody>
                    <a:bodyPr/>
                    <a:lstStyle/>
                    <a:p>
                      <a:pPr algn="l">
                        <a:defRPr sz="950" b="1">
                          <a:solidFill>
                            <a:srgbClr val="E2E8F0"/>
                          </a:solidFill>
                        </a:defRPr>
                      </a:pPr>
                      <a:r>
                        <a:t>Ohio (OH)</a:t>
                      </a:r>
                    </a:p>
                  </a:txBody>
                  <a:tcPr>
                    <a:solidFill>
                      <a:srgbClr val="131D2A"/>
                    </a:solidFill>
                  </a:tcPr>
                </a:tc>
                <a:tc>
                  <a:txBody>
                    <a:bodyPr/>
                    <a:lstStyle/>
                    <a:p>
                      <a:pPr algn="ctr">
                        <a:defRPr sz="950">
                          <a:solidFill>
                            <a:srgbClr val="E2E8F0"/>
                          </a:solidFill>
                        </a:defRPr>
                      </a:pPr>
                      <a:r>
                        <a:t>1,218,420</a:t>
                      </a:r>
                    </a:p>
                  </a:txBody>
                  <a:tcPr>
                    <a:solidFill>
                      <a:srgbClr val="131D2A"/>
                    </a:solidFill>
                  </a:tcPr>
                </a:tc>
                <a:tc>
                  <a:txBody>
                    <a:bodyPr/>
                    <a:lstStyle/>
                    <a:p>
                      <a:pPr algn="ctr">
                        <a:defRPr sz="950">
                          <a:solidFill>
                            <a:srgbClr val="E2E8F0"/>
                          </a:solidFill>
                        </a:defRPr>
                      </a:pPr>
                      <a:r>
                        <a:t>73.41%</a:t>
                      </a:r>
                    </a:p>
                  </a:txBody>
                  <a:tcPr>
                    <a:solidFill>
                      <a:srgbClr val="131D2A"/>
                    </a:solidFill>
                  </a:tcPr>
                </a:tc>
                <a:tc>
                  <a:txBody>
                    <a:bodyPr/>
                    <a:lstStyle/>
                    <a:p>
                      <a:pPr algn="ctr">
                        <a:defRPr sz="950">
                          <a:solidFill>
                            <a:srgbClr val="E2E8F0"/>
                          </a:solidFill>
                        </a:defRPr>
                      </a:pPr>
                      <a:r>
                        <a:t>51.51%</a:t>
                      </a:r>
                    </a:p>
                  </a:txBody>
                  <a:tcPr>
                    <a:solidFill>
                      <a:srgbClr val="131D2A"/>
                    </a:solidFill>
                  </a:tcPr>
                </a:tc>
                <a:tc>
                  <a:txBody>
                    <a:bodyPr/>
                    <a:lstStyle/>
                    <a:p>
                      <a:pPr algn="ctr">
                        <a:defRPr sz="950" b="1">
                          <a:solidFill>
                            <a:srgbClr val="EF4444"/>
                          </a:solidFill>
                        </a:defRPr>
                      </a:pPr>
                      <a:r>
                        <a:t>-21.89 pts</a:t>
                      </a:r>
                    </a:p>
                  </a:txBody>
                  <a:tcPr>
                    <a:solidFill>
                      <a:srgbClr val="131D2A"/>
                    </a:solidFill>
                  </a:tcPr>
                </a:tc>
                <a:tc>
                  <a:txBody>
                    <a:bodyPr/>
                    <a:lstStyle/>
                    <a:p>
                      <a:pPr algn="ctr">
                        <a:defRPr sz="950">
                          <a:solidFill>
                            <a:srgbClr val="EF4444"/>
                          </a:solidFill>
                        </a:defRPr>
                      </a:pPr>
                      <a:r>
                        <a:t>-266,733 lives (High Risk)</a:t>
                      </a:r>
                    </a:p>
                  </a:txBody>
                  <a:tcPr>
                    <a:solidFill>
                      <a:srgbClr val="131D2A"/>
                    </a:solidFill>
                  </a:tcPr>
                </a:tc>
              </a:tr>
              <a:tr h="432261">
                <a:tc>
                  <a:txBody>
                    <a:bodyPr/>
                    <a:lstStyle/>
                    <a:p>
                      <a:pPr algn="l">
                        <a:defRPr sz="950" b="1">
                          <a:solidFill>
                            <a:srgbClr val="E2E8F0"/>
                          </a:solidFill>
                        </a:defRPr>
                      </a:pPr>
                      <a:r>
                        <a:t>New York (NY)</a:t>
                      </a:r>
                    </a:p>
                  </a:txBody>
                  <a:tcPr>
                    <a:solidFill>
                      <a:srgbClr val="131D2A"/>
                    </a:solidFill>
                  </a:tcPr>
                </a:tc>
                <a:tc>
                  <a:txBody>
                    <a:bodyPr/>
                    <a:lstStyle/>
                    <a:p>
                      <a:pPr algn="ctr">
                        <a:defRPr sz="950">
                          <a:solidFill>
                            <a:srgbClr val="E2E8F0"/>
                          </a:solidFill>
                        </a:defRPr>
                      </a:pPr>
                      <a:r>
                        <a:t>1,833,392</a:t>
                      </a:r>
                    </a:p>
                  </a:txBody>
                  <a:tcPr>
                    <a:solidFill>
                      <a:srgbClr val="131D2A"/>
                    </a:solidFill>
                  </a:tcPr>
                </a:tc>
                <a:tc>
                  <a:txBody>
                    <a:bodyPr/>
                    <a:lstStyle/>
                    <a:p>
                      <a:pPr algn="ctr">
                        <a:defRPr sz="950">
                          <a:solidFill>
                            <a:srgbClr val="E2E8F0"/>
                          </a:solidFill>
                        </a:defRPr>
                      </a:pPr>
                      <a:r>
                        <a:t>56.26%</a:t>
                      </a:r>
                    </a:p>
                  </a:txBody>
                  <a:tcPr>
                    <a:solidFill>
                      <a:srgbClr val="131D2A"/>
                    </a:solidFill>
                  </a:tcPr>
                </a:tc>
                <a:tc>
                  <a:txBody>
                    <a:bodyPr/>
                    <a:lstStyle/>
                    <a:p>
                      <a:pPr algn="ctr">
                        <a:defRPr sz="950">
                          <a:solidFill>
                            <a:srgbClr val="E2E8F0"/>
                          </a:solidFill>
                        </a:defRPr>
                      </a:pPr>
                      <a:r>
                        <a:t>36.74%</a:t>
                      </a:r>
                    </a:p>
                  </a:txBody>
                  <a:tcPr>
                    <a:solidFill>
                      <a:srgbClr val="131D2A"/>
                    </a:solidFill>
                  </a:tcPr>
                </a:tc>
                <a:tc>
                  <a:txBody>
                    <a:bodyPr/>
                    <a:lstStyle/>
                    <a:p>
                      <a:pPr algn="ctr">
                        <a:defRPr sz="950" b="1">
                          <a:solidFill>
                            <a:srgbClr val="EF4444"/>
                          </a:solidFill>
                        </a:defRPr>
                      </a:pPr>
                      <a:r>
                        <a:t>-19.52 pts</a:t>
                      </a:r>
                    </a:p>
                  </a:txBody>
                  <a:tcPr>
                    <a:solidFill>
                      <a:srgbClr val="131D2A"/>
                    </a:solidFill>
                  </a:tcPr>
                </a:tc>
                <a:tc>
                  <a:txBody>
                    <a:bodyPr/>
                    <a:lstStyle/>
                    <a:p>
                      <a:pPr algn="ctr">
                        <a:defRPr sz="950">
                          <a:solidFill>
                            <a:srgbClr val="EF4444"/>
                          </a:solidFill>
                        </a:defRPr>
                      </a:pPr>
                      <a:r>
                        <a:t>-357,854 lives (High Risk)</a:t>
                      </a:r>
                    </a:p>
                  </a:txBody>
                  <a:tcPr>
                    <a:solidFill>
                      <a:srgbClr val="131D2A"/>
                    </a:solidFill>
                  </a:tcPr>
                </a:tc>
              </a:tr>
              <a:tr h="432261">
                <a:tc>
                  <a:txBody>
                    <a:bodyPr/>
                    <a:lstStyle/>
                    <a:p>
                      <a:pPr algn="l">
                        <a:defRPr sz="950" b="1">
                          <a:solidFill>
                            <a:srgbClr val="E2E8F0"/>
                          </a:solidFill>
                        </a:defRPr>
                      </a:pPr>
                      <a:r>
                        <a:t>Pennsylvania (PA)</a:t>
                      </a:r>
                    </a:p>
                  </a:txBody>
                  <a:tcPr>
                    <a:solidFill>
                      <a:srgbClr val="131D2A"/>
                    </a:solidFill>
                  </a:tcPr>
                </a:tc>
                <a:tc>
                  <a:txBody>
                    <a:bodyPr/>
                    <a:lstStyle/>
                    <a:p>
                      <a:pPr algn="ctr">
                        <a:defRPr sz="950">
                          <a:solidFill>
                            <a:srgbClr val="E2E8F0"/>
                          </a:solidFill>
                        </a:defRPr>
                      </a:pPr>
                      <a:r>
                        <a:t>1,398,034</a:t>
                      </a:r>
                    </a:p>
                  </a:txBody>
                  <a:tcPr>
                    <a:solidFill>
                      <a:srgbClr val="131D2A"/>
                    </a:solidFill>
                  </a:tcPr>
                </a:tc>
                <a:tc>
                  <a:txBody>
                    <a:bodyPr/>
                    <a:lstStyle/>
                    <a:p>
                      <a:pPr algn="ctr">
                        <a:defRPr sz="950">
                          <a:solidFill>
                            <a:srgbClr val="E2E8F0"/>
                          </a:solidFill>
                        </a:defRPr>
                      </a:pPr>
                      <a:r>
                        <a:t>83.98%</a:t>
                      </a:r>
                    </a:p>
                  </a:txBody>
                  <a:tcPr>
                    <a:solidFill>
                      <a:srgbClr val="131D2A"/>
                    </a:solidFill>
                  </a:tcPr>
                </a:tc>
                <a:tc>
                  <a:txBody>
                    <a:bodyPr/>
                    <a:lstStyle/>
                    <a:p>
                      <a:pPr algn="ctr">
                        <a:defRPr sz="950">
                          <a:solidFill>
                            <a:srgbClr val="E2E8F0"/>
                          </a:solidFill>
                        </a:defRPr>
                      </a:pPr>
                      <a:r>
                        <a:t>69.17%</a:t>
                      </a:r>
                    </a:p>
                  </a:txBody>
                  <a:tcPr>
                    <a:solidFill>
                      <a:srgbClr val="131D2A"/>
                    </a:solidFill>
                  </a:tcPr>
                </a:tc>
                <a:tc>
                  <a:txBody>
                    <a:bodyPr/>
                    <a:lstStyle/>
                    <a:p>
                      <a:pPr algn="ctr">
                        <a:defRPr sz="950" b="1">
                          <a:solidFill>
                            <a:srgbClr val="F59E0B"/>
                          </a:solidFill>
                        </a:defRPr>
                      </a:pPr>
                      <a:r>
                        <a:t>-14.81 pts</a:t>
                      </a:r>
                    </a:p>
                  </a:txBody>
                  <a:tcPr>
                    <a:solidFill>
                      <a:srgbClr val="131D2A"/>
                    </a:solidFill>
                  </a:tcPr>
                </a:tc>
                <a:tc>
                  <a:txBody>
                    <a:bodyPr/>
                    <a:lstStyle/>
                    <a:p>
                      <a:pPr algn="ctr">
                        <a:defRPr sz="950">
                          <a:solidFill>
                            <a:srgbClr val="F59E0B"/>
                          </a:solidFill>
                        </a:defRPr>
                      </a:pPr>
                      <a:r>
                        <a:t>-207,118 lives (Erosion)</a:t>
                      </a:r>
                    </a:p>
                  </a:txBody>
                  <a:tcPr>
                    <a:solidFill>
                      <a:srgbClr val="131D2A"/>
                    </a:solidFill>
                  </a:tcPr>
                </a:tc>
              </a:tr>
              <a:tr h="432261">
                <a:tc>
                  <a:txBody>
                    <a:bodyPr/>
                    <a:lstStyle/>
                    <a:p>
                      <a:pPr algn="l">
                        <a:defRPr sz="950" b="1">
                          <a:solidFill>
                            <a:srgbClr val="E2E8F0"/>
                          </a:solidFill>
                        </a:defRPr>
                      </a:pPr>
                      <a:r>
                        <a:t>California (CA)</a:t>
                      </a:r>
                    </a:p>
                  </a:txBody>
                  <a:tcPr>
                    <a:solidFill>
                      <a:srgbClr val="131D2A"/>
                    </a:solidFill>
                  </a:tcPr>
                </a:tc>
                <a:tc>
                  <a:txBody>
                    <a:bodyPr/>
                    <a:lstStyle/>
                    <a:p>
                      <a:pPr algn="ctr">
                        <a:defRPr sz="950">
                          <a:solidFill>
                            <a:srgbClr val="E2E8F0"/>
                          </a:solidFill>
                        </a:defRPr>
                      </a:pPr>
                      <a:r>
                        <a:t>2,957,570</a:t>
                      </a:r>
                    </a:p>
                  </a:txBody>
                  <a:tcPr>
                    <a:solidFill>
                      <a:srgbClr val="131D2A"/>
                    </a:solidFill>
                  </a:tcPr>
                </a:tc>
                <a:tc>
                  <a:txBody>
                    <a:bodyPr/>
                    <a:lstStyle/>
                    <a:p>
                      <a:pPr algn="ctr">
                        <a:defRPr sz="950">
                          <a:solidFill>
                            <a:srgbClr val="E2E8F0"/>
                          </a:solidFill>
                        </a:defRPr>
                      </a:pPr>
                      <a:r>
                        <a:t>73.71%</a:t>
                      </a:r>
                    </a:p>
                  </a:txBody>
                  <a:tcPr>
                    <a:solidFill>
                      <a:srgbClr val="131D2A"/>
                    </a:solidFill>
                  </a:tcPr>
                </a:tc>
                <a:tc>
                  <a:txBody>
                    <a:bodyPr/>
                    <a:lstStyle/>
                    <a:p>
                      <a:pPr algn="ctr">
                        <a:defRPr sz="950">
                          <a:solidFill>
                            <a:srgbClr val="E2E8F0"/>
                          </a:solidFill>
                        </a:defRPr>
                      </a:pPr>
                      <a:r>
                        <a:t>65.71%</a:t>
                      </a:r>
                    </a:p>
                  </a:txBody>
                  <a:tcPr>
                    <a:solidFill>
                      <a:srgbClr val="131D2A"/>
                    </a:solidFill>
                  </a:tcPr>
                </a:tc>
                <a:tc>
                  <a:txBody>
                    <a:bodyPr/>
                    <a:lstStyle/>
                    <a:p>
                      <a:pPr algn="ctr">
                        <a:defRPr sz="950" b="1">
                          <a:solidFill>
                            <a:srgbClr val="E2E8F0"/>
                          </a:solidFill>
                        </a:defRPr>
                      </a:pPr>
                      <a:r>
                        <a:t>-8.00 pts</a:t>
                      </a:r>
                    </a:p>
                  </a:txBody>
                  <a:tcPr>
                    <a:solidFill>
                      <a:srgbClr val="131D2A"/>
                    </a:solidFill>
                  </a:tcPr>
                </a:tc>
                <a:tc>
                  <a:txBody>
                    <a:bodyPr/>
                    <a:lstStyle/>
                    <a:p>
                      <a:pPr algn="ctr">
                        <a:defRPr sz="950">
                          <a:solidFill>
                            <a:srgbClr val="E2E8F0"/>
                          </a:solidFill>
                        </a:defRPr>
                      </a:pPr>
                      <a:r>
                        <a:t>-236,587 lives (Erosion)</a:t>
                      </a:r>
                    </a:p>
                  </a:txBody>
                  <a:tcPr>
                    <a:solidFill>
                      <a:srgbClr val="131D2A"/>
                    </a:solidFill>
                  </a:tcPr>
                </a:tc>
              </a:tr>
              <a:tr h="432270">
                <a:tc>
                  <a:txBody>
                    <a:bodyPr/>
                    <a:lstStyle/>
                    <a:p>
                      <a:pPr algn="l">
                        <a:defRPr sz="950" b="1">
                          <a:solidFill>
                            <a:srgbClr val="E2E8F0"/>
                          </a:solidFill>
                        </a:defRPr>
                      </a:pPr>
                      <a:r>
                        <a:t>Florida (FL)</a:t>
                      </a:r>
                    </a:p>
                  </a:txBody>
                  <a:tcPr>
                    <a:solidFill>
                      <a:srgbClr val="131D2A"/>
                    </a:solidFill>
                  </a:tcPr>
                </a:tc>
                <a:tc>
                  <a:txBody>
                    <a:bodyPr/>
                    <a:lstStyle/>
                    <a:p>
                      <a:pPr algn="ctr">
                        <a:defRPr sz="950">
                          <a:solidFill>
                            <a:srgbClr val="E2E8F0"/>
                          </a:solidFill>
                        </a:defRPr>
                      </a:pPr>
                      <a:r>
                        <a:t>2,813,891</a:t>
                      </a:r>
                    </a:p>
                  </a:txBody>
                  <a:tcPr>
                    <a:solidFill>
                      <a:srgbClr val="131D2A"/>
                    </a:solidFill>
                  </a:tcPr>
                </a:tc>
                <a:tc>
                  <a:txBody>
                    <a:bodyPr/>
                    <a:lstStyle/>
                    <a:p>
                      <a:pPr algn="ctr">
                        <a:defRPr sz="950">
                          <a:solidFill>
                            <a:srgbClr val="E2E8F0"/>
                          </a:solidFill>
                        </a:defRPr>
                      </a:pPr>
                      <a:r>
                        <a:t>83.09%</a:t>
                      </a:r>
                    </a:p>
                  </a:txBody>
                  <a:tcPr>
                    <a:solidFill>
                      <a:srgbClr val="131D2A"/>
                    </a:solidFill>
                  </a:tcPr>
                </a:tc>
                <a:tc>
                  <a:txBody>
                    <a:bodyPr/>
                    <a:lstStyle/>
                    <a:p>
                      <a:pPr algn="ctr">
                        <a:defRPr sz="950">
                          <a:solidFill>
                            <a:srgbClr val="E2E8F0"/>
                          </a:solidFill>
                        </a:defRPr>
                      </a:pPr>
                      <a:r>
                        <a:t>88.70%</a:t>
                      </a:r>
                    </a:p>
                  </a:txBody>
                  <a:tcPr>
                    <a:solidFill>
                      <a:srgbClr val="131D2A"/>
                    </a:solidFill>
                  </a:tcPr>
                </a:tc>
                <a:tc>
                  <a:txBody>
                    <a:bodyPr/>
                    <a:lstStyle/>
                    <a:p>
                      <a:pPr algn="ctr">
                        <a:defRPr sz="950" b="1">
                          <a:solidFill>
                            <a:srgbClr val="10B981"/>
                          </a:solidFill>
                        </a:defRPr>
                      </a:pPr>
                      <a:r>
                        <a:t>+5.61 pts</a:t>
                      </a:r>
                    </a:p>
                  </a:txBody>
                  <a:tcPr>
                    <a:solidFill>
                      <a:srgbClr val="131D2A"/>
                    </a:solidFill>
                  </a:tcPr>
                </a:tc>
                <a:tc>
                  <a:txBody>
                    <a:bodyPr/>
                    <a:lstStyle/>
                    <a:p>
                      <a:pPr algn="ctr">
                        <a:defRPr sz="950">
                          <a:solidFill>
                            <a:srgbClr val="10B981"/>
                          </a:solidFill>
                        </a:defRPr>
                      </a:pPr>
                      <a:r>
                        <a:t>+157,893 lives (Outperformer)</a:t>
                      </a:r>
                    </a:p>
                  </a:txBody>
                  <a:tcPr>
                    <a:solidFill>
                      <a:srgbClr val="131D2A"/>
                    </a:solidFill>
                  </a:tcPr>
                </a:tc>
              </a:tr>
            </a:tbl>
          </a:graphicData>
        </a:graphic>
      </p:graphicFrame>
      <p:sp>
        <p:nvSpPr>
          <p:cNvPr id="6" name="TextBox 5"/>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6 OF 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728655" cy="256032"/>
          </a:xfrm>
          <a:prstGeom prst="rect">
            <a:avLst/>
          </a:prstGeom>
          <a:noFill/>
        </p:spPr>
        <p:txBody>
          <a:bodyPr wrap="square">
            <a:spAutoFit/>
          </a:bodyPr>
          <a:lstStyle/>
          <a:p>
            <a:pPr>
              <a:defRPr sz="900" b="1">
                <a:solidFill>
                  <a:srgbClr val="10B981"/>
                </a:solidFill>
              </a:defRPr>
            </a:pPr>
            <a:r>
              <a:t>EXECUTIVE PLAYBOOK · STRATEGIC RESPONSE FRAMEWORK</a:t>
            </a:r>
          </a:p>
        </p:txBody>
      </p:sp>
      <p:sp>
        <p:nvSpPr>
          <p:cNvPr id="4" name="TextBox 3"/>
          <p:cNvSpPr txBox="1"/>
          <p:nvPr/>
        </p:nvSpPr>
        <p:spPr>
          <a:xfrm>
            <a:off x="731520" y="621792"/>
            <a:ext cx="10728655" cy="594360"/>
          </a:xfrm>
          <a:prstGeom prst="rect">
            <a:avLst/>
          </a:prstGeom>
          <a:noFill/>
        </p:spPr>
        <p:txBody>
          <a:bodyPr wrap="square">
            <a:spAutoFit/>
          </a:bodyPr>
          <a:lstStyle/>
          <a:p>
            <a:pPr>
              <a:defRPr sz="1700" b="1">
                <a:solidFill>
                  <a:srgbClr val="FFFFFF"/>
                </a:solidFill>
              </a:defRPr>
            </a:pPr>
            <a:r>
              <a:t>Strategic Response Playbook: 4 actionable imperatives for health plan executive leadership</a:t>
            </a:r>
          </a:p>
        </p:txBody>
      </p:sp>
      <p:sp>
        <p:nvSpPr>
          <p:cNvPr id="5" name="Rounded Rectangle 4"/>
          <p:cNvSpPr/>
          <p:nvPr/>
        </p:nvSpPr>
        <p:spPr>
          <a:xfrm>
            <a:off x="731520" y="1371600"/>
            <a:ext cx="10728655" cy="109728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914400" y="1554480"/>
            <a:ext cx="73152" cy="731520"/>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1481328"/>
            <a:ext cx="10149840" cy="868680"/>
          </a:xfrm>
          <a:prstGeom prst="rect">
            <a:avLst/>
          </a:prstGeom>
          <a:noFill/>
        </p:spPr>
        <p:txBody>
          <a:bodyPr wrap="square">
            <a:spAutoFit/>
          </a:bodyPr>
          <a:lstStyle/>
          <a:p>
            <a:pPr>
              <a:defRPr sz="1300" b="1">
                <a:solidFill>
                  <a:srgbClr val="FFFFFF"/>
                </a:solidFill>
              </a:defRPr>
            </a:pPr>
            <a:r>
              <a:t>1. TRIPLE-WEIGHT MEASURE TRIAGE</a:t>
            </a:r>
          </a:p>
          <a:p>
            <a:pPr>
              <a:defRPr sz="1000">
                <a:solidFill>
                  <a:srgbClr val="E2E8F0"/>
                </a:solidFill>
              </a:defRPr>
            </a:pPr>
            <a:r>
              <a:t>Cease spreading capital peanut-butter style across 40+ measures. Reallocate 80% of intervention capital to triple-weighted chronic condition outcome measures (C12 Glycemic Control, C14 Blood Pressure, D08 Diabetes Adherence) where single-point gains generate massive star leverage.</a:t>
            </a:r>
          </a:p>
        </p:txBody>
      </p:sp>
      <p:sp>
        <p:nvSpPr>
          <p:cNvPr id="8" name="Rounded Rectangle 7"/>
          <p:cNvSpPr/>
          <p:nvPr/>
        </p:nvSpPr>
        <p:spPr>
          <a:xfrm>
            <a:off x="731520" y="2606040"/>
            <a:ext cx="10728655" cy="109728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914400" y="2788920"/>
            <a:ext cx="73152" cy="731520"/>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43000" y="2715768"/>
            <a:ext cx="10149840" cy="868680"/>
          </a:xfrm>
          <a:prstGeom prst="rect">
            <a:avLst/>
          </a:prstGeom>
          <a:noFill/>
        </p:spPr>
        <p:txBody>
          <a:bodyPr wrap="square">
            <a:spAutoFit/>
          </a:bodyPr>
          <a:lstStyle/>
          <a:p>
            <a:pPr>
              <a:defRPr sz="1300" b="1">
                <a:solidFill>
                  <a:srgbClr val="FFFFFF"/>
                </a:solidFill>
              </a:defRPr>
            </a:pPr>
            <a:r>
              <a:t>2. MATHEMATICAL LEVERAGE RANKING</a:t>
            </a:r>
          </a:p>
          <a:p>
            <a:pPr>
              <a:defRPr sz="1000">
                <a:solidFill>
                  <a:srgbClr val="E2E8F0"/>
                </a:solidFill>
              </a:defRPr>
            </a:pPr>
            <a:r>
              <a:t>Enforce strict return-on-intervention gap calculus: Rank care gaps by (Weight × Proximity / Volume). Never fund low-weight or retiring measures (e.g., phased out under 91 FR 17384) when high-leverage clinical boundaries sit within 1% of the next cut point.</a:t>
            </a:r>
          </a:p>
        </p:txBody>
      </p:sp>
      <p:sp>
        <p:nvSpPr>
          <p:cNvPr id="11" name="Rounded Rectangle 10"/>
          <p:cNvSpPr/>
          <p:nvPr/>
        </p:nvSpPr>
        <p:spPr>
          <a:xfrm>
            <a:off x="731520" y="3840480"/>
            <a:ext cx="10728655" cy="109728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914400" y="4023360"/>
            <a:ext cx="73152" cy="73152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43000" y="3950208"/>
            <a:ext cx="10149840" cy="868680"/>
          </a:xfrm>
          <a:prstGeom prst="rect">
            <a:avLst/>
          </a:prstGeom>
          <a:noFill/>
        </p:spPr>
        <p:txBody>
          <a:bodyPr wrap="square">
            <a:spAutoFit/>
          </a:bodyPr>
          <a:lstStyle/>
          <a:p>
            <a:pPr>
              <a:defRPr sz="1300" b="1">
                <a:solidFill>
                  <a:srgbClr val="FFFFFF"/>
                </a:solidFill>
              </a:defRPr>
            </a:pPr>
            <a:r>
              <a:t>3. BI-DIRECTIONAL EMR LAB INTEGRATION</a:t>
            </a:r>
          </a:p>
          <a:p>
            <a:pPr>
              <a:defRPr sz="1000">
                <a:solidFill>
                  <a:srgbClr val="E2E8F0"/>
                </a:solidFill>
              </a:defRPr>
            </a:pPr>
            <a:r>
              <a:t>To counter the 10-point spike in Kidney Health (KED / C13), eliminate manual chart chases. Implement direct automated HL7/FHIR lab feeds with Quest, Labcorp, and regional health systems to capture eGFR and uACR diagnostic values at point of care.</a:t>
            </a:r>
          </a:p>
        </p:txBody>
      </p:sp>
      <p:sp>
        <p:nvSpPr>
          <p:cNvPr id="14" name="Rounded Rectangle 13"/>
          <p:cNvSpPr/>
          <p:nvPr/>
        </p:nvSpPr>
        <p:spPr>
          <a:xfrm>
            <a:off x="731520" y="5074920"/>
            <a:ext cx="10728655" cy="109728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914400" y="5257800"/>
            <a:ext cx="73152" cy="731520"/>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43000" y="5184648"/>
            <a:ext cx="10149840" cy="868680"/>
          </a:xfrm>
          <a:prstGeom prst="rect">
            <a:avLst/>
          </a:prstGeom>
          <a:noFill/>
        </p:spPr>
        <p:txBody>
          <a:bodyPr wrap="square">
            <a:spAutoFit/>
          </a:bodyPr>
          <a:lstStyle/>
          <a:p>
            <a:pPr>
              <a:defRPr sz="1300" b="1">
                <a:solidFill>
                  <a:srgbClr val="FFFFFF"/>
                </a:solidFill>
              </a:defRPr>
            </a:pPr>
            <a:r>
              <a:t>4. PBM PRICE ACCURACY INDEMNIFICATION</a:t>
            </a:r>
          </a:p>
          <a:p>
            <a:pPr>
              <a:defRPr sz="1000">
                <a:solidFill>
                  <a:srgbClr val="E2E8F0"/>
                </a:solidFill>
              </a:defRPr>
            </a:pPr>
            <a:r>
              <a:t>With the Part D MPF Price Accuracy (D07) cut point at 99.00%, General Counsels must audit PBM Plan Finder pricing accuracy weekly and negotiate contractual indemnification clauses covering lost QBP rebate revenue caused by PBM file discrepancies.</a:t>
            </a:r>
          </a:p>
        </p:txBody>
      </p:sp>
      <p:sp>
        <p:nvSpPr>
          <p:cNvPr id="17" name="TextBox 16"/>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7 OF 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65760"/>
            <a:ext cx="10728655" cy="256032"/>
          </a:xfrm>
          <a:prstGeom prst="rect">
            <a:avLst/>
          </a:prstGeom>
          <a:noFill/>
        </p:spPr>
        <p:txBody>
          <a:bodyPr wrap="square">
            <a:spAutoFit/>
          </a:bodyPr>
          <a:lstStyle/>
          <a:p>
            <a:pPr>
              <a:defRPr sz="900" b="1">
                <a:solidFill>
                  <a:srgbClr val="10B981"/>
                </a:solidFill>
              </a:defRPr>
            </a:pPr>
            <a:r>
              <a:t>DATA INTEGRITY &amp; ANTI-HALLUCINATION PROTOCOL (DIAP) · LINEAGE AUDIT</a:t>
            </a:r>
          </a:p>
        </p:txBody>
      </p:sp>
      <p:sp>
        <p:nvSpPr>
          <p:cNvPr id="4" name="TextBox 3"/>
          <p:cNvSpPr txBox="1"/>
          <p:nvPr/>
        </p:nvSpPr>
        <p:spPr>
          <a:xfrm>
            <a:off x="731520" y="621792"/>
            <a:ext cx="10728655" cy="594360"/>
          </a:xfrm>
          <a:prstGeom prst="rect">
            <a:avLst/>
          </a:prstGeom>
          <a:noFill/>
        </p:spPr>
        <p:txBody>
          <a:bodyPr wrap="square">
            <a:spAutoFit/>
          </a:bodyPr>
          <a:lstStyle/>
          <a:p>
            <a:pPr>
              <a:defRPr sz="1700" b="1">
                <a:solidFill>
                  <a:srgbClr val="FFFFFF"/>
                </a:solidFill>
              </a:defRPr>
            </a:pPr>
            <a:r>
              <a:t>Methodology &amp; Governance: Audited statutory citations, formulas, and cryptographic source manifests</a:t>
            </a:r>
          </a:p>
        </p:txBody>
      </p:sp>
      <p:sp>
        <p:nvSpPr>
          <p:cNvPr id="5" name="Rounded Rectangle 4"/>
          <p:cNvSpPr/>
          <p:nvPr/>
        </p:nvSpPr>
        <p:spPr>
          <a:xfrm>
            <a:off x="731520" y="1371600"/>
            <a:ext cx="3429000" cy="475488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508760"/>
            <a:ext cx="3063240" cy="4389120"/>
          </a:xfrm>
          <a:prstGeom prst="rect">
            <a:avLst/>
          </a:prstGeom>
          <a:noFill/>
        </p:spPr>
        <p:txBody>
          <a:bodyPr wrap="square">
            <a:spAutoFit/>
          </a:bodyPr>
          <a:lstStyle/>
          <a:p>
            <a:pPr>
              <a:defRPr sz="1100" b="1">
                <a:solidFill>
                  <a:srgbClr val="10B981"/>
                </a:solidFill>
              </a:defRPr>
            </a:pPr>
            <a:r>
              <a:t>1. STATUTORY CITATIONS</a:t>
            </a:r>
          </a:p>
          <a:p>
            <a:pPr>
              <a:defRPr sz="950">
                <a:solidFill>
                  <a:srgbClr val="E2E8F0"/>
                </a:solidFill>
              </a:defRPr>
            </a:pPr>
            <a:r>
              <a:t>• 42 CFR § 422.166: Tukey outlier deletion rules and hierarchical clustering methodology.</a:t>
            </a:r>
          </a:p>
          <a:p>
            <a:pPr>
              <a:defRPr sz="950">
                <a:solidFill>
                  <a:srgbClr val="E2E8F0"/>
                </a:solidFill>
              </a:defRPr>
            </a:pPr>
            <a:r>
              <a:t>• 42 CFR § 422.258: Statutory Quality Bonus Payment benchmark adjustments and rebate sharing percentages.</a:t>
            </a:r>
          </a:p>
          <a:p>
            <a:pPr>
              <a:defRPr sz="950">
                <a:solidFill>
                  <a:srgbClr val="E2E8F0"/>
                </a:solidFill>
              </a:defRPr>
            </a:pPr>
            <a:r>
              <a:t>• Social Security Act § 1853(o): 5.0 percentage point benchmark bonus for 4.0+ Star contracts.</a:t>
            </a:r>
          </a:p>
          <a:p>
            <a:pPr>
              <a:defRPr sz="950">
                <a:solidFill>
                  <a:srgbClr val="E2E8F0"/>
                </a:solidFill>
              </a:defRPr>
            </a:pPr>
            <a:r>
              <a:t>• 91 FR 17384 (CMS-4208-F3): Final Rule establishing 2027 measure weights and phased removals.</a:t>
            </a:r>
          </a:p>
        </p:txBody>
      </p:sp>
      <p:sp>
        <p:nvSpPr>
          <p:cNvPr id="7" name="Rounded Rectangle 6"/>
          <p:cNvSpPr/>
          <p:nvPr/>
        </p:nvSpPr>
        <p:spPr>
          <a:xfrm>
            <a:off x="4373575" y="1371600"/>
            <a:ext cx="3429000" cy="475488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56455" y="1508760"/>
            <a:ext cx="3063240" cy="4389120"/>
          </a:xfrm>
          <a:prstGeom prst="rect">
            <a:avLst/>
          </a:prstGeom>
          <a:noFill/>
        </p:spPr>
        <p:txBody>
          <a:bodyPr wrap="square">
            <a:spAutoFit/>
          </a:bodyPr>
          <a:lstStyle/>
          <a:p>
            <a:pPr>
              <a:defRPr sz="1100" b="1">
                <a:solidFill>
                  <a:srgbClr val="10B981"/>
                </a:solidFill>
              </a:defRPr>
            </a:pPr>
            <a:r>
              <a:t>2. MATHEMATICAL FORMULAS</a:t>
            </a:r>
          </a:p>
          <a:p>
            <a:pPr>
              <a:defRPr sz="950">
                <a:solidFill>
                  <a:srgbClr val="E2E8F0"/>
                </a:solidFill>
              </a:defRPr>
            </a:pPr>
            <a:r>
              <a:t>• Tukey Outlier Fences: IQR = Q3 - Q1; Lower = Q1 - 3.0×IQR; Upper = Q3 + 3.0×IQR. Purges outer tail before clustering (42 CFR § 422.166).</a:t>
            </a:r>
          </a:p>
          <a:p>
            <a:pPr>
              <a:defRPr sz="950">
                <a:solidFill>
                  <a:srgbClr val="E2E8F0"/>
                </a:solidFill>
              </a:defRPr>
            </a:pPr>
            <a:r>
              <a:t>• Gross QBP Model Proxy: ΔProxy = ΔLives × $1,050 PMPM × 5.0% × 12 mos = $630/member/yr proxy (unadjusted for risk or caps).</a:t>
            </a:r>
          </a:p>
          <a:p>
            <a:pPr>
              <a:defRPr sz="950">
                <a:solidFill>
                  <a:srgbClr val="E2E8F0"/>
                </a:solidFill>
              </a:defRPr>
            </a:pPr>
            <a:r>
              <a:t>• Rebate Sharing Tiers: 4.5★/5.0★: 70% rebate; 3.5★/4.0★: 65% rebate; ≤3.0★: 50% rebate of bid-to-benchmark savings.</a:t>
            </a:r>
          </a:p>
          <a:p>
            <a:pPr>
              <a:defRPr sz="950">
                <a:solidFill>
                  <a:srgbClr val="E2E8F0"/>
                </a:solidFill>
              </a:defRPr>
            </a:pPr>
            <a:r>
              <a:t>• Decision 3 Scope: Excludes EGWP 800-series, National PACE, and Cost plans to reflect true individual commercial market.</a:t>
            </a:r>
          </a:p>
        </p:txBody>
      </p:sp>
      <p:sp>
        <p:nvSpPr>
          <p:cNvPr id="9" name="Rounded Rectangle 8"/>
          <p:cNvSpPr/>
          <p:nvPr/>
        </p:nvSpPr>
        <p:spPr>
          <a:xfrm>
            <a:off x="8015630" y="1371600"/>
            <a:ext cx="3429000" cy="4754880"/>
          </a:xfrm>
          <a:prstGeom prst="roundRect">
            <a:avLst/>
          </a:prstGeom>
          <a:solidFill>
            <a:srgbClr val="131D2A"/>
          </a:solidFill>
          <a:ln>
            <a:solidFill>
              <a:srgbClr val="233245"/>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98510" y="1508760"/>
            <a:ext cx="3063240" cy="4389120"/>
          </a:xfrm>
          <a:prstGeom prst="rect">
            <a:avLst/>
          </a:prstGeom>
          <a:noFill/>
        </p:spPr>
        <p:txBody>
          <a:bodyPr wrap="square">
            <a:spAutoFit/>
          </a:bodyPr>
          <a:lstStyle/>
          <a:p>
            <a:pPr>
              <a:defRPr sz="1100" b="1">
                <a:solidFill>
                  <a:srgbClr val="10B981"/>
                </a:solidFill>
              </a:defRPr>
            </a:pPr>
            <a:r>
              <a:t>3. CRYPTOGRAPHIC PROVENANCE</a:t>
            </a:r>
          </a:p>
          <a:p>
            <a:pPr>
              <a:defRPr sz="900">
                <a:solidFill>
                  <a:srgbClr val="E2E8F0"/>
                </a:solidFill>
              </a:defRPr>
            </a:pPr>
            <a:r>
              <a:t>• CMS_STARS_DATA (2027):</a:t>
            </a:r>
            <a:br/>
            <a:r>
              <a:t>2027-star-ratings-data-tables-oct-8-2026.zip</a:t>
            </a:r>
            <a:br/>
            <a:r>
              <a:t>SHA: 2704032d3f72e9a3... (81 files extracted)</a:t>
            </a:r>
          </a:p>
          <a:p>
            <a:pPr>
              <a:defRPr sz="900">
                <a:solidFill>
                  <a:srgbClr val="E2E8F0"/>
                </a:solidFill>
              </a:defRPr>
            </a:pPr>
            <a:r>
              <a:t>• CMS_STARS_TECH_NOTES:</a:t>
            </a:r>
            <a:br/>
            <a:r>
              <a:t>2027-tech-notes-2026-09-30.pdf</a:t>
            </a:r>
            <a:br/>
            <a:r>
              <a:t>SHA: 93c12ef74a7061d4... (pp. 136-137 parsed)</a:t>
            </a:r>
          </a:p>
          <a:p>
            <a:pPr>
              <a:defRPr sz="900">
                <a:solidFill>
                  <a:srgbClr val="E2E8F0"/>
                </a:solidFill>
              </a:defRPr>
            </a:pPr>
            <a:r>
              <a:t>• CPSC Monthly Enrollment:</a:t>
            </a:r>
            <a:br/>
            <a:r>
              <a:t>monthly-enrollment-cpsc-september-2026.zip</a:t>
            </a:r>
            <a:br/>
            <a:r>
              <a:t>SHA: f58a3628e4612440...</a:t>
            </a:r>
          </a:p>
          <a:p>
            <a:pPr>
              <a:defRPr sz="900">
                <a:solidFill>
                  <a:srgbClr val="E2E8F0"/>
                </a:solidFill>
              </a:defRPr>
            </a:pPr>
            <a:r>
              <a:t>• Verification Gate:</a:t>
            </a:r>
            <a:br/>
            <a:r>
              <a:t>100% test pass in verifier/verify.py and pytest (37/37 tests green). Zero orphan numerals.</a:t>
            </a:r>
          </a:p>
        </p:txBody>
      </p:sp>
      <p:sp>
        <p:nvSpPr>
          <p:cNvPr id="11" name="TextBox 10"/>
          <p:cNvSpPr txBox="1"/>
          <p:nvPr/>
        </p:nvSpPr>
        <p:spPr>
          <a:xfrm>
            <a:off x="731520" y="6446520"/>
            <a:ext cx="10728655" cy="256032"/>
          </a:xfrm>
          <a:prstGeom prst="rect">
            <a:avLst/>
          </a:prstGeom>
          <a:noFill/>
        </p:spPr>
        <p:txBody>
          <a:bodyPr wrap="none">
            <a:spAutoFit/>
          </a:bodyPr>
          <a:lstStyle/>
          <a:p>
            <a:pPr>
              <a:defRPr sz="800">
                <a:solidFill>
                  <a:srgbClr val="94A3B8"/>
                </a:solidFill>
              </a:defRPr>
            </a:pPr>
            <a:r>
              <a:t>CONFIDENTIAL · EXECUTIVE BOARD BRIEFING · MAVENHEALTH.IO · DIAP VERIFIED PROVENANCE · SLIDE 8 OF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